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94" r:id="rId3"/>
    <p:sldId id="295" r:id="rId4"/>
    <p:sldId id="289" r:id="rId5"/>
    <p:sldId id="259" r:id="rId6"/>
    <p:sldId id="314" r:id="rId8"/>
    <p:sldId id="301" r:id="rId9"/>
    <p:sldId id="315" r:id="rId10"/>
    <p:sldId id="264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丹纯" initials="陈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3763"/>
    <a:srgbClr val="212830"/>
    <a:srgbClr val="E6E6E6"/>
    <a:srgbClr val="F9F9F9"/>
    <a:srgbClr val="F3F3F3"/>
    <a:srgbClr val="688CCE"/>
    <a:srgbClr val="1AA0DA"/>
    <a:srgbClr val="36457E"/>
    <a:srgbClr val="8090A6"/>
    <a:srgbClr val="FE72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 autoAdjust="0"/>
    <p:restoredTop sz="82724"/>
  </p:normalViewPr>
  <p:slideViewPr>
    <p:cSldViewPr snapToGrid="0" showGuides="1">
      <p:cViewPr>
        <p:scale>
          <a:sx n="107" d="100"/>
          <a:sy n="107" d="100"/>
        </p:scale>
        <p:origin x="640" y="144"/>
      </p:cViewPr>
      <p:guideLst>
        <p:guide orient="horz" pos="2160"/>
        <p:guide pos="38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17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FC230-B4C9-4C7F-941F-F8BCE0024A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7DE4E-A8AB-4EBD-997C-781E5BC02A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知道大家之前有没有发现，现在出圈的高质量歌曲基本上都来自于二十年前崛起的那一批歌手，比如。。。或者一些新生代实力唱将如周深，邓紫棋等。但是大多数新生代实力唱将基本也是十年前崭露头角。甚至相当一部分是十几年前的歌曲的再度翻红，比如夏天的风。。。我虽然也是个</a:t>
            </a:r>
            <a:r>
              <a:rPr lang="en-US" altLang="zh-CN" dirty="0"/>
              <a:t>00</a:t>
            </a:r>
            <a:r>
              <a:rPr lang="zh-CN" altLang="en-US" dirty="0"/>
              <a:t>后，但我的童年可谓是传说中</a:t>
            </a:r>
            <a:r>
              <a:rPr lang="en-US" altLang="zh-CN" dirty="0"/>
              <a:t>90</a:t>
            </a:r>
            <a:r>
              <a:rPr lang="zh-CN" altLang="en-US" dirty="0"/>
              <a:t>后的青春，相比于现在蔡徐坤等顶流歌手偶像，我还是倾向于听这些乐坛前辈或者新兴实力唱将的歌曲。加上近两年浪姐披歌的爆火，姐姐哥哥们再度成为人们关注的热点。究竟是回忆杀，还是华语乐坛这十年的后继无人？华语乐坛是否真的在衰颓？因此，此次我将目光锚定在听众对华语乐坛这二三十年的观点变化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DE4E-A8AB-4EBD-997C-781E5BC0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333333"/>
                </a:solidFill>
                <a:effectLst/>
                <a:latin typeface="PingFangSC-Regular" panose="020B0400000000000000" pitchFamily="34" charset="-122"/>
                <a:ea typeface="PingFangSC-Regular" panose="020B0400000000000000" pitchFamily="34" charset="-122"/>
              </a:rPr>
              <a:t>注意，合集视频旁边是有视频列表的，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DE4E-A8AB-4EBD-997C-781E5BC0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333333"/>
                </a:solidFill>
                <a:effectLst/>
                <a:latin typeface="PingFangSC-Regular" panose="020B0400000000000000" pitchFamily="34" charset="-122"/>
                <a:ea typeface="PingFangSC-Regular" panose="020B0400000000000000" pitchFamily="34" charset="-122"/>
              </a:rPr>
              <a:t>注意，合集视频旁边是有视频列表的，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DE4E-A8AB-4EBD-997C-781E5BC0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333333"/>
                </a:solidFill>
                <a:effectLst/>
                <a:latin typeface="PingFangSC-Regular" panose="020B0400000000000000" pitchFamily="34" charset="-122"/>
                <a:ea typeface="PingFangSC-Regular" panose="020B0400000000000000" pitchFamily="34" charset="-122"/>
              </a:rPr>
              <a:t>注意，合集视频旁边是有视频列表的，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DE4E-A8AB-4EBD-997C-781E5BC0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333333"/>
                </a:solidFill>
                <a:effectLst/>
                <a:latin typeface="PingFangSC-Regular" panose="020B0400000000000000" pitchFamily="34" charset="-122"/>
                <a:ea typeface="PingFangSC-Regular" panose="020B0400000000000000" pitchFamily="34" charset="-122"/>
              </a:rPr>
              <a:t>注意，合集视频旁边是有视频列表的，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DE4E-A8AB-4EBD-997C-781E5BC0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DE4E-A8AB-4EBD-997C-781E5BC0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333333"/>
                </a:solidFill>
                <a:effectLst/>
                <a:latin typeface="PingFangSC-Regular" panose="020B0400000000000000" pitchFamily="34" charset="-122"/>
                <a:ea typeface="PingFangSC-Regular" panose="020B0400000000000000" pitchFamily="34" charset="-122"/>
              </a:rPr>
              <a:t>注意，合集视频旁边是有视频列表的，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DE4E-A8AB-4EBD-997C-781E5BC0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333333"/>
                </a:solidFill>
                <a:effectLst/>
                <a:latin typeface="PingFangSC-Regular" panose="020B0400000000000000" pitchFamily="34" charset="-122"/>
                <a:ea typeface="PingFangSC-Regular" panose="020B0400000000000000" pitchFamily="34" charset="-122"/>
              </a:rPr>
              <a:t>注意，合集视频旁边是有视频列表的，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DE4E-A8AB-4EBD-997C-781E5BC0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DE4E-A8AB-4EBD-997C-781E5BC0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DE4E-A8AB-4EBD-997C-781E5BC0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爬取</a:t>
            </a:r>
            <a:r>
              <a:rPr lang="en-US" altLang="zh-CN" dirty="0"/>
              <a:t>b</a:t>
            </a:r>
            <a:r>
              <a:rPr lang="zh-CN" altLang="en-US" dirty="0"/>
              <a:t>站弹幕主要用到</a:t>
            </a:r>
            <a:r>
              <a:rPr lang="en-US" altLang="zh-CN" dirty="0" err="1"/>
              <a:t>cid</a:t>
            </a:r>
            <a:r>
              <a:rPr lang="zh-CN" altLang="en-US" dirty="0"/>
              <a:t>接口，相信不少同学这次爬取也用到了这个方法。但是我遇到了一个问题，这个合集总共有</a:t>
            </a:r>
            <a:r>
              <a:rPr lang="en-US" altLang="zh-CN" dirty="0"/>
              <a:t>31</a:t>
            </a:r>
            <a:r>
              <a:rPr lang="zh-CN" altLang="en-US" dirty="0"/>
              <a:t>一个。我觉得一个个自己查找</a:t>
            </a:r>
            <a:r>
              <a:rPr lang="en-US" altLang="zh-CN" dirty="0" err="1"/>
              <a:t>cid</a:t>
            </a:r>
            <a:r>
              <a:rPr lang="zh-CN" altLang="en-US" dirty="0"/>
              <a:t>接口太麻烦了，甚至显得有点笨。那我们如何爬取一整个合集所有视频的弹幕呢？网上搜索半天找不到解决方案，我自己倒是想出了一个解决方法。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DE4E-A8AB-4EBD-997C-781E5BC0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333333"/>
                </a:solidFill>
                <a:effectLst/>
                <a:latin typeface="PingFangSC-Regular" panose="020B0400000000000000" pitchFamily="34" charset="-122"/>
                <a:ea typeface="PingFangSC-Regular" panose="020B0400000000000000" pitchFamily="34" charset="-122"/>
              </a:rPr>
              <a:t>注意，合集视频旁边是有视频列表的，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DE4E-A8AB-4EBD-997C-781E5BC0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333333"/>
                </a:solidFill>
                <a:effectLst/>
                <a:latin typeface="PingFangSC-Regular" panose="020B0400000000000000" pitchFamily="34" charset="-122"/>
                <a:ea typeface="PingFangSC-Regular" panose="020B0400000000000000" pitchFamily="34" charset="-122"/>
              </a:rPr>
              <a:t>注意，合集视频旁边是有视频列表的，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DE4E-A8AB-4EBD-997C-781E5BC0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333333"/>
                </a:solidFill>
                <a:effectLst/>
                <a:latin typeface="PingFangSC-Regular" panose="020B0400000000000000" pitchFamily="34" charset="-122"/>
                <a:ea typeface="PingFangSC-Regular" panose="020B0400000000000000" pitchFamily="34" charset="-122"/>
              </a:rPr>
              <a:t>注意，合集视频旁边是有视频列表的，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DE4E-A8AB-4EBD-997C-781E5BC0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333333"/>
                </a:solidFill>
                <a:effectLst/>
                <a:latin typeface="PingFangSC-Regular" panose="020B0400000000000000" pitchFamily="34" charset="-122"/>
                <a:ea typeface="PingFangSC-Regular" panose="020B0400000000000000" pitchFamily="34" charset="-122"/>
              </a:rPr>
              <a:t>注意，合集视频旁边是有视频列表的，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DE4E-A8AB-4EBD-997C-781E5BC0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333333"/>
                </a:solidFill>
                <a:effectLst/>
                <a:latin typeface="PingFangSC-Regular" panose="020B0400000000000000" pitchFamily="34" charset="-122"/>
                <a:ea typeface="PingFangSC-Regular" panose="020B0400000000000000" pitchFamily="34" charset="-122"/>
              </a:rPr>
              <a:t>注意，合集视频旁边是有视频列表的，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DE4E-A8AB-4EBD-997C-781E5BC0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333333"/>
                </a:solidFill>
                <a:effectLst/>
                <a:latin typeface="PingFangSC-Regular" panose="020B0400000000000000" pitchFamily="34" charset="-122"/>
                <a:ea typeface="PingFangSC-Regular" panose="020B0400000000000000" pitchFamily="34" charset="-122"/>
              </a:rPr>
              <a:t>注意，合集视频旁边是有视频列表的，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DE4E-A8AB-4EBD-997C-781E5BC0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25934-F4D6-4C0D-BC4C-482258970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9F54-A230-470E-AAFC-1A9BBE357985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-1"/>
            <a:ext cx="12192000" cy="4520119"/>
          </a:xfrm>
          <a:prstGeom prst="rect">
            <a:avLst/>
          </a:prstGeom>
          <a:solidFill>
            <a:srgbClr val="2B37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25934-F4D6-4C0D-BC4C-482258970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9F54-A230-470E-AAFC-1A9BBE3579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25934-F4D6-4C0D-BC4C-482258970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9F54-A230-470E-AAFC-1A9BBE3579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2B37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弧形 6"/>
          <p:cNvSpPr/>
          <p:nvPr userDrawn="1"/>
        </p:nvSpPr>
        <p:spPr>
          <a:xfrm>
            <a:off x="1764533" y="-938979"/>
            <a:ext cx="8662933" cy="8662933"/>
          </a:xfrm>
          <a:prstGeom prst="arc">
            <a:avLst>
              <a:gd name="adj1" fmla="val 19522384"/>
              <a:gd name="adj2" fmla="val 0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73281" y="-2630231"/>
            <a:ext cx="12045437" cy="12045437"/>
          </a:xfrm>
          <a:prstGeom prst="ellipse">
            <a:avLst/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909967" y="-1793545"/>
            <a:ext cx="10372065" cy="10372065"/>
          </a:xfrm>
          <a:prstGeom prst="ellipse">
            <a:avLst/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483247" y="-2220265"/>
            <a:ext cx="11225505" cy="11225505"/>
          </a:xfrm>
          <a:prstGeom prst="ellipse">
            <a:avLst/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弧形 10"/>
          <p:cNvSpPr/>
          <p:nvPr userDrawn="1"/>
        </p:nvSpPr>
        <p:spPr>
          <a:xfrm>
            <a:off x="1773398" y="-902467"/>
            <a:ext cx="8662933" cy="8662933"/>
          </a:xfrm>
          <a:prstGeom prst="arc">
            <a:avLst>
              <a:gd name="adj1" fmla="val 6829452"/>
              <a:gd name="adj2" fmla="val 12180137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图文框 11"/>
          <p:cNvSpPr/>
          <p:nvPr userDrawn="1"/>
        </p:nvSpPr>
        <p:spPr>
          <a:xfrm>
            <a:off x="-1678329" y="-1551008"/>
            <a:ext cx="15567948" cy="10046826"/>
          </a:xfrm>
          <a:prstGeom prst="frame">
            <a:avLst>
              <a:gd name="adj1" fmla="val 15285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2758763" y="55251"/>
            <a:ext cx="6674473" cy="6674473"/>
            <a:chOff x="2758763" y="55251"/>
            <a:chExt cx="6674473" cy="6674473"/>
          </a:xfrm>
        </p:grpSpPr>
        <p:sp>
          <p:nvSpPr>
            <p:cNvPr id="13" name="椭圆 12"/>
            <p:cNvSpPr/>
            <p:nvPr userDrawn="1"/>
          </p:nvSpPr>
          <p:spPr>
            <a:xfrm>
              <a:off x="2758763" y="55251"/>
              <a:ext cx="6674473" cy="6674473"/>
            </a:xfrm>
            <a:prstGeom prst="ellipse">
              <a:avLst/>
            </a:prstGeom>
            <a:noFill/>
            <a:ln w="6350">
              <a:solidFill>
                <a:schemeClr val="accent1">
                  <a:lumMod val="60000"/>
                  <a:lumOff val="40000"/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4552544" y="1849032"/>
              <a:ext cx="3086911" cy="3086911"/>
            </a:xfrm>
            <a:prstGeom prst="ellipse">
              <a:avLst/>
            </a:prstGeom>
            <a:noFill/>
            <a:ln w="6350">
              <a:solidFill>
                <a:schemeClr val="accent1">
                  <a:lumMod val="60000"/>
                  <a:lumOff val="40000"/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3826212" y="1122700"/>
              <a:ext cx="4539575" cy="4539575"/>
            </a:xfrm>
            <a:prstGeom prst="ellipse">
              <a:avLst/>
            </a:prstGeom>
            <a:noFill/>
            <a:ln w="6350">
              <a:solidFill>
                <a:schemeClr val="accent1">
                  <a:lumMod val="60000"/>
                  <a:lumOff val="40000"/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矩形 16"/>
          <p:cNvSpPr/>
          <p:nvPr userDrawn="1"/>
        </p:nvSpPr>
        <p:spPr>
          <a:xfrm>
            <a:off x="1321443" y="-2680153"/>
            <a:ext cx="9549114" cy="214131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1716926" y="7343523"/>
            <a:ext cx="9549114" cy="214131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2073156" y="1653540"/>
            <a:ext cx="144070" cy="14407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9603548" y="869769"/>
            <a:ext cx="119572" cy="1195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8202843" y="5906113"/>
            <a:ext cx="119572" cy="1195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25934-F4D6-4C0D-BC4C-482258970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9F54-A230-470E-AAFC-1A9BBE3579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25934-F4D6-4C0D-BC4C-482258970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9F54-A230-470E-AAFC-1A9BBE3579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25934-F4D6-4C0D-BC4C-482258970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9F54-A230-470E-AAFC-1A9BBE3579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25934-F4D6-4C0D-BC4C-482258970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9F54-A230-470E-AAFC-1A9BBE357985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6015" y="0"/>
            <a:ext cx="337566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3375660" cy="6858000"/>
          </a:xfrm>
          <a:prstGeom prst="rect">
            <a:avLst/>
          </a:prstGeom>
          <a:solidFill>
            <a:srgbClr val="2B37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6096000" y="703602"/>
            <a:ext cx="10982683" cy="10982683"/>
            <a:chOff x="73281" y="-2630231"/>
            <a:chExt cx="12045437" cy="12045437"/>
          </a:xfrm>
        </p:grpSpPr>
        <p:sp>
          <p:nvSpPr>
            <p:cNvPr id="9" name="弧形 8"/>
            <p:cNvSpPr/>
            <p:nvPr/>
          </p:nvSpPr>
          <p:spPr>
            <a:xfrm>
              <a:off x="1764533" y="-938979"/>
              <a:ext cx="8662933" cy="8662933"/>
            </a:xfrm>
            <a:prstGeom prst="arc">
              <a:avLst>
                <a:gd name="adj1" fmla="val 19522384"/>
                <a:gd name="adj2" fmla="val 0"/>
              </a:avLst>
            </a:prstGeom>
            <a:noFill/>
            <a:ln w="6350">
              <a:solidFill>
                <a:schemeClr val="tx2">
                  <a:lumMod val="40000"/>
                  <a:lumOff val="60000"/>
                  <a:alpha val="5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73281" y="-2630231"/>
              <a:ext cx="12045437" cy="12045437"/>
            </a:xfrm>
            <a:prstGeom prst="ellipse">
              <a:avLst/>
            </a:prstGeom>
            <a:noFill/>
            <a:ln w="6350">
              <a:solidFill>
                <a:schemeClr val="tx2">
                  <a:lumMod val="40000"/>
                  <a:lumOff val="60000"/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909967" y="-1793545"/>
              <a:ext cx="10372065" cy="10372065"/>
            </a:xfrm>
            <a:prstGeom prst="ellipse">
              <a:avLst/>
            </a:prstGeom>
            <a:noFill/>
            <a:ln w="6350">
              <a:solidFill>
                <a:schemeClr val="tx2">
                  <a:lumMod val="40000"/>
                  <a:lumOff val="60000"/>
                  <a:alpha val="1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83247" y="-2220265"/>
              <a:ext cx="11225505" cy="11225505"/>
            </a:xfrm>
            <a:prstGeom prst="ellipse">
              <a:avLst/>
            </a:prstGeom>
            <a:noFill/>
            <a:ln w="6350">
              <a:solidFill>
                <a:schemeClr val="tx2">
                  <a:lumMod val="40000"/>
                  <a:lumOff val="6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/>
            <p:cNvSpPr/>
            <p:nvPr/>
          </p:nvSpPr>
          <p:spPr>
            <a:xfrm>
              <a:off x="1773398" y="-902467"/>
              <a:ext cx="8662933" cy="8662933"/>
            </a:xfrm>
            <a:prstGeom prst="arc">
              <a:avLst>
                <a:gd name="adj1" fmla="val 6829452"/>
                <a:gd name="adj2" fmla="val 12180137"/>
              </a:avLst>
            </a:prstGeom>
            <a:noFill/>
            <a:ln w="6350">
              <a:solidFill>
                <a:schemeClr val="tx2">
                  <a:lumMod val="40000"/>
                  <a:lumOff val="60000"/>
                  <a:alpha val="5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758763" y="55251"/>
              <a:ext cx="6674473" cy="6674473"/>
              <a:chOff x="2758763" y="55251"/>
              <a:chExt cx="6674473" cy="6674473"/>
            </a:xfrm>
          </p:grpSpPr>
          <p:sp>
            <p:nvSpPr>
              <p:cNvPr id="15" name="椭圆 14"/>
              <p:cNvSpPr/>
              <p:nvPr userDrawn="1"/>
            </p:nvSpPr>
            <p:spPr>
              <a:xfrm>
                <a:off x="2758763" y="55251"/>
                <a:ext cx="6674473" cy="6674473"/>
              </a:xfrm>
              <a:prstGeom prst="ellipse">
                <a:avLst/>
              </a:prstGeom>
              <a:noFill/>
              <a:ln w="6350">
                <a:solidFill>
                  <a:schemeClr val="tx2">
                    <a:lumMod val="40000"/>
                    <a:lumOff val="60000"/>
                    <a:alpha val="5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 userDrawn="1"/>
            </p:nvSpPr>
            <p:spPr>
              <a:xfrm>
                <a:off x="4552544" y="1849032"/>
                <a:ext cx="3086911" cy="3086911"/>
              </a:xfrm>
              <a:prstGeom prst="ellipse">
                <a:avLst/>
              </a:prstGeom>
              <a:noFill/>
              <a:ln w="6350">
                <a:solidFill>
                  <a:schemeClr val="tx2">
                    <a:lumMod val="40000"/>
                    <a:lumOff val="60000"/>
                    <a:alpha val="5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椭圆 16"/>
              <p:cNvSpPr/>
              <p:nvPr userDrawn="1"/>
            </p:nvSpPr>
            <p:spPr>
              <a:xfrm>
                <a:off x="3826212" y="1122700"/>
                <a:ext cx="4539575" cy="4539575"/>
              </a:xfrm>
              <a:prstGeom prst="ellipse">
                <a:avLst/>
              </a:prstGeom>
              <a:noFill/>
              <a:ln w="6350">
                <a:solidFill>
                  <a:schemeClr val="tx2">
                    <a:lumMod val="40000"/>
                    <a:lumOff val="60000"/>
                    <a:alpha val="5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8" name="矩形 17"/>
          <p:cNvSpPr/>
          <p:nvPr userDrawn="1"/>
        </p:nvSpPr>
        <p:spPr>
          <a:xfrm>
            <a:off x="12192000" y="-1"/>
            <a:ext cx="5193175" cy="1184090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5634902" y="6910603"/>
            <a:ext cx="6792555" cy="566001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25934-F4D6-4C0D-BC4C-482258970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9F54-A230-470E-AAFC-1A9BBE357985}" type="slidenum">
              <a:rPr lang="zh-CN" altLang="en-US" smtClean="0"/>
            </a:fld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616876" y="6444476"/>
            <a:ext cx="388248" cy="276999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9A0DB2DC-4C9A-4742-B13C-FB6460FD3503}" type="slidenum">
              <a:rPr lang="zh-CN" altLang="en-US" sz="1200" dirty="0">
                <a:solidFill>
                  <a:srgbClr val="2B37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200" dirty="0">
              <a:solidFill>
                <a:srgbClr val="2B37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25934-F4D6-4C0D-BC4C-482258970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9F54-A230-470E-AAFC-1A9BBE3579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25934-F4D6-4C0D-BC4C-482258970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9F54-A230-470E-AAFC-1A9BBE3579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ysClr val="window" lastClr="FFFFFF"/>
            </a:gs>
            <a:gs pos="100000">
              <a:sysClr val="window" lastClr="FFFFFF">
                <a:lumMod val="94000"/>
              </a:sysClr>
            </a:gs>
          </a:gsLst>
          <a:lin ang="21594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25934-F4D6-4C0D-BC4C-482258970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F9F54-A230-470E-AAFC-1A9BBE35798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8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9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4785199" y="257427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华语乐坛</a:t>
            </a:r>
            <a:endParaRPr lang="zh-CN" altLang="zh-CN" sz="4000" b="1" dirty="0">
              <a:solidFill>
                <a:schemeClr val="bg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491483" y="4325176"/>
            <a:ext cx="603249" cy="529165"/>
            <a:chOff x="8547183" y="4846351"/>
            <a:chExt cx="603249" cy="529165"/>
          </a:xfrm>
        </p:grpSpPr>
        <p:sp>
          <p:nvSpPr>
            <p:cNvPr id="17" name="Freeform 11"/>
            <p:cNvSpPr/>
            <p:nvPr/>
          </p:nvSpPr>
          <p:spPr bwMode="auto">
            <a:xfrm>
              <a:off x="8547183" y="4846351"/>
              <a:ext cx="603249" cy="529165"/>
            </a:xfrm>
            <a:custGeom>
              <a:avLst/>
              <a:gdLst>
                <a:gd name="T0" fmla="*/ 472 w 613"/>
                <a:gd name="T1" fmla="*/ 18 h 538"/>
                <a:gd name="T2" fmla="*/ 539 w 613"/>
                <a:gd name="T3" fmla="*/ 134 h 538"/>
                <a:gd name="T4" fmla="*/ 605 w 613"/>
                <a:gd name="T5" fmla="*/ 248 h 538"/>
                <a:gd name="T6" fmla="*/ 606 w 613"/>
                <a:gd name="T7" fmla="*/ 287 h 538"/>
                <a:gd name="T8" fmla="*/ 539 w 613"/>
                <a:gd name="T9" fmla="*/ 403 h 538"/>
                <a:gd name="T10" fmla="*/ 474 w 613"/>
                <a:gd name="T11" fmla="*/ 517 h 538"/>
                <a:gd name="T12" fmla="*/ 440 w 613"/>
                <a:gd name="T13" fmla="*/ 538 h 538"/>
                <a:gd name="T14" fmla="*/ 306 w 613"/>
                <a:gd name="T15" fmla="*/ 538 h 538"/>
                <a:gd name="T16" fmla="*/ 175 w 613"/>
                <a:gd name="T17" fmla="*/ 538 h 538"/>
                <a:gd name="T18" fmla="*/ 140 w 613"/>
                <a:gd name="T19" fmla="*/ 519 h 538"/>
                <a:gd name="T20" fmla="*/ 73 w 613"/>
                <a:gd name="T21" fmla="*/ 403 h 538"/>
                <a:gd name="T22" fmla="*/ 8 w 613"/>
                <a:gd name="T23" fmla="*/ 290 h 538"/>
                <a:gd name="T24" fmla="*/ 7 w 613"/>
                <a:gd name="T25" fmla="*/ 250 h 538"/>
                <a:gd name="T26" fmla="*/ 73 w 613"/>
                <a:gd name="T27" fmla="*/ 134 h 538"/>
                <a:gd name="T28" fmla="*/ 139 w 613"/>
                <a:gd name="T29" fmla="*/ 21 h 538"/>
                <a:gd name="T30" fmla="*/ 172 w 613"/>
                <a:gd name="T31" fmla="*/ 0 h 538"/>
                <a:gd name="T32" fmla="*/ 306 w 613"/>
                <a:gd name="T33" fmla="*/ 0 h 538"/>
                <a:gd name="T34" fmla="*/ 438 w 613"/>
                <a:gd name="T35" fmla="*/ 0 h 538"/>
                <a:gd name="T36" fmla="*/ 472 w 613"/>
                <a:gd name="T37" fmla="*/ 1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3" h="538">
                  <a:moveTo>
                    <a:pt x="472" y="18"/>
                  </a:moveTo>
                  <a:lnTo>
                    <a:pt x="539" y="134"/>
                  </a:lnTo>
                  <a:cubicBezTo>
                    <a:pt x="561" y="172"/>
                    <a:pt x="583" y="210"/>
                    <a:pt x="605" y="248"/>
                  </a:cubicBezTo>
                  <a:cubicBezTo>
                    <a:pt x="612" y="261"/>
                    <a:pt x="613" y="274"/>
                    <a:pt x="606" y="287"/>
                  </a:cubicBezTo>
                  <a:lnTo>
                    <a:pt x="539" y="403"/>
                  </a:lnTo>
                  <a:cubicBezTo>
                    <a:pt x="517" y="441"/>
                    <a:pt x="496" y="479"/>
                    <a:pt x="474" y="517"/>
                  </a:cubicBezTo>
                  <a:cubicBezTo>
                    <a:pt x="466" y="529"/>
                    <a:pt x="455" y="537"/>
                    <a:pt x="440" y="538"/>
                  </a:cubicBezTo>
                  <a:lnTo>
                    <a:pt x="306" y="538"/>
                  </a:lnTo>
                  <a:cubicBezTo>
                    <a:pt x="263" y="538"/>
                    <a:pt x="219" y="538"/>
                    <a:pt x="175" y="538"/>
                  </a:cubicBezTo>
                  <a:cubicBezTo>
                    <a:pt x="161" y="538"/>
                    <a:pt x="149" y="532"/>
                    <a:pt x="140" y="519"/>
                  </a:cubicBezTo>
                  <a:lnTo>
                    <a:pt x="73" y="403"/>
                  </a:lnTo>
                  <a:cubicBezTo>
                    <a:pt x="52" y="365"/>
                    <a:pt x="30" y="327"/>
                    <a:pt x="8" y="290"/>
                  </a:cubicBezTo>
                  <a:cubicBezTo>
                    <a:pt x="1" y="277"/>
                    <a:pt x="0" y="264"/>
                    <a:pt x="7" y="250"/>
                  </a:cubicBezTo>
                  <a:lnTo>
                    <a:pt x="73" y="134"/>
                  </a:lnTo>
                  <a:cubicBezTo>
                    <a:pt x="95" y="96"/>
                    <a:pt x="117" y="59"/>
                    <a:pt x="139" y="21"/>
                  </a:cubicBezTo>
                  <a:cubicBezTo>
                    <a:pt x="147" y="8"/>
                    <a:pt x="157" y="1"/>
                    <a:pt x="172" y="0"/>
                  </a:cubicBezTo>
                  <a:lnTo>
                    <a:pt x="306" y="0"/>
                  </a:lnTo>
                  <a:cubicBezTo>
                    <a:pt x="350" y="0"/>
                    <a:pt x="394" y="0"/>
                    <a:pt x="438" y="0"/>
                  </a:cubicBezTo>
                  <a:cubicBezTo>
                    <a:pt x="452" y="0"/>
                    <a:pt x="464" y="6"/>
                    <a:pt x="472" y="18"/>
                  </a:cubicBezTo>
                  <a:close/>
                </a:path>
              </a:pathLst>
            </a:custGeom>
            <a:gradFill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0" scaled="1"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66700" sx="101000" sy="101000" algn="ctr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050" kern="0">
                <a:solidFill>
                  <a:schemeClr val="bg1"/>
                </a:solidFill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8624971" y="4920918"/>
              <a:ext cx="452438" cy="396875"/>
              <a:chOff x="8369789" y="6097588"/>
              <a:chExt cx="452438" cy="396875"/>
            </a:xfrm>
          </p:grpSpPr>
          <p:sp>
            <p:nvSpPr>
              <p:cNvPr id="19" name="Freeform 10"/>
              <p:cNvSpPr/>
              <p:nvPr/>
            </p:nvSpPr>
            <p:spPr bwMode="auto">
              <a:xfrm>
                <a:off x="8369789" y="6097588"/>
                <a:ext cx="452438" cy="396875"/>
              </a:xfrm>
              <a:custGeom>
                <a:avLst/>
                <a:gdLst>
                  <a:gd name="T0" fmla="*/ 472 w 613"/>
                  <a:gd name="T1" fmla="*/ 19 h 538"/>
                  <a:gd name="T2" fmla="*/ 539 w 613"/>
                  <a:gd name="T3" fmla="*/ 135 h 538"/>
                  <a:gd name="T4" fmla="*/ 605 w 613"/>
                  <a:gd name="T5" fmla="*/ 248 h 538"/>
                  <a:gd name="T6" fmla="*/ 606 w 613"/>
                  <a:gd name="T7" fmla="*/ 288 h 538"/>
                  <a:gd name="T8" fmla="*/ 539 w 613"/>
                  <a:gd name="T9" fmla="*/ 404 h 538"/>
                  <a:gd name="T10" fmla="*/ 474 w 613"/>
                  <a:gd name="T11" fmla="*/ 517 h 538"/>
                  <a:gd name="T12" fmla="*/ 440 w 613"/>
                  <a:gd name="T13" fmla="*/ 538 h 538"/>
                  <a:gd name="T14" fmla="*/ 306 w 613"/>
                  <a:gd name="T15" fmla="*/ 538 h 538"/>
                  <a:gd name="T16" fmla="*/ 175 w 613"/>
                  <a:gd name="T17" fmla="*/ 538 h 538"/>
                  <a:gd name="T18" fmla="*/ 140 w 613"/>
                  <a:gd name="T19" fmla="*/ 520 h 538"/>
                  <a:gd name="T20" fmla="*/ 73 w 613"/>
                  <a:gd name="T21" fmla="*/ 404 h 538"/>
                  <a:gd name="T22" fmla="*/ 8 w 613"/>
                  <a:gd name="T23" fmla="*/ 290 h 538"/>
                  <a:gd name="T24" fmla="*/ 7 w 613"/>
                  <a:gd name="T25" fmla="*/ 251 h 538"/>
                  <a:gd name="T26" fmla="*/ 73 w 613"/>
                  <a:gd name="T27" fmla="*/ 135 h 538"/>
                  <a:gd name="T28" fmla="*/ 139 w 613"/>
                  <a:gd name="T29" fmla="*/ 21 h 538"/>
                  <a:gd name="T30" fmla="*/ 172 w 613"/>
                  <a:gd name="T31" fmla="*/ 0 h 538"/>
                  <a:gd name="T32" fmla="*/ 306 w 613"/>
                  <a:gd name="T33" fmla="*/ 0 h 538"/>
                  <a:gd name="T34" fmla="*/ 438 w 613"/>
                  <a:gd name="T35" fmla="*/ 0 h 538"/>
                  <a:gd name="T36" fmla="*/ 472 w 613"/>
                  <a:gd name="T37" fmla="*/ 19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3" h="538">
                    <a:moveTo>
                      <a:pt x="472" y="19"/>
                    </a:moveTo>
                    <a:lnTo>
                      <a:pt x="539" y="135"/>
                    </a:lnTo>
                    <a:cubicBezTo>
                      <a:pt x="561" y="173"/>
                      <a:pt x="583" y="211"/>
                      <a:pt x="605" y="248"/>
                    </a:cubicBezTo>
                    <a:cubicBezTo>
                      <a:pt x="612" y="261"/>
                      <a:pt x="613" y="274"/>
                      <a:pt x="606" y="288"/>
                    </a:cubicBezTo>
                    <a:lnTo>
                      <a:pt x="539" y="404"/>
                    </a:lnTo>
                    <a:cubicBezTo>
                      <a:pt x="517" y="442"/>
                      <a:pt x="496" y="479"/>
                      <a:pt x="474" y="517"/>
                    </a:cubicBezTo>
                    <a:cubicBezTo>
                      <a:pt x="466" y="530"/>
                      <a:pt x="455" y="537"/>
                      <a:pt x="440" y="538"/>
                    </a:cubicBezTo>
                    <a:lnTo>
                      <a:pt x="306" y="538"/>
                    </a:lnTo>
                    <a:cubicBezTo>
                      <a:pt x="263" y="538"/>
                      <a:pt x="219" y="538"/>
                      <a:pt x="175" y="538"/>
                    </a:cubicBezTo>
                    <a:cubicBezTo>
                      <a:pt x="161" y="538"/>
                      <a:pt x="149" y="532"/>
                      <a:pt x="140" y="520"/>
                    </a:cubicBezTo>
                    <a:lnTo>
                      <a:pt x="73" y="404"/>
                    </a:lnTo>
                    <a:cubicBezTo>
                      <a:pt x="52" y="366"/>
                      <a:pt x="30" y="328"/>
                      <a:pt x="8" y="290"/>
                    </a:cubicBezTo>
                    <a:cubicBezTo>
                      <a:pt x="1" y="277"/>
                      <a:pt x="0" y="264"/>
                      <a:pt x="7" y="251"/>
                    </a:cubicBezTo>
                    <a:lnTo>
                      <a:pt x="73" y="135"/>
                    </a:lnTo>
                    <a:cubicBezTo>
                      <a:pt x="95" y="97"/>
                      <a:pt x="117" y="59"/>
                      <a:pt x="139" y="21"/>
                    </a:cubicBezTo>
                    <a:cubicBezTo>
                      <a:pt x="147" y="9"/>
                      <a:pt x="157" y="1"/>
                      <a:pt x="172" y="0"/>
                    </a:cubicBezTo>
                    <a:lnTo>
                      <a:pt x="306" y="0"/>
                    </a:lnTo>
                    <a:cubicBezTo>
                      <a:pt x="350" y="0"/>
                      <a:pt x="394" y="0"/>
                      <a:pt x="438" y="0"/>
                    </a:cubicBezTo>
                    <a:cubicBezTo>
                      <a:pt x="452" y="0"/>
                      <a:pt x="464" y="6"/>
                      <a:pt x="472" y="19"/>
                    </a:cubicBezTo>
                    <a:close/>
                  </a:path>
                </a:pathLst>
              </a:custGeom>
              <a:solidFill>
                <a:srgbClr val="2B3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宋体" pitchFamily="2" charset="-122"/>
                </a:endParaRPr>
              </a:p>
            </p:txBody>
          </p:sp>
          <p:sp>
            <p:nvSpPr>
              <p:cNvPr id="20" name="Freeform 13"/>
              <p:cNvSpPr>
                <a:spLocks noEditPoints="1"/>
              </p:cNvSpPr>
              <p:nvPr/>
            </p:nvSpPr>
            <p:spPr bwMode="auto">
              <a:xfrm>
                <a:off x="8479326" y="6176963"/>
                <a:ext cx="228600" cy="258763"/>
              </a:xfrm>
              <a:custGeom>
                <a:avLst/>
                <a:gdLst>
                  <a:gd name="T0" fmla="*/ 229 w 310"/>
                  <a:gd name="T1" fmla="*/ 137 h 350"/>
                  <a:gd name="T2" fmla="*/ 164 w 310"/>
                  <a:gd name="T3" fmla="*/ 100 h 350"/>
                  <a:gd name="T4" fmla="*/ 164 w 310"/>
                  <a:gd name="T5" fmla="*/ 179 h 350"/>
                  <a:gd name="T6" fmla="*/ 137 w 310"/>
                  <a:gd name="T7" fmla="*/ 190 h 350"/>
                  <a:gd name="T8" fmla="*/ 142 w 310"/>
                  <a:gd name="T9" fmla="*/ 115 h 350"/>
                  <a:gd name="T10" fmla="*/ 110 w 310"/>
                  <a:gd name="T11" fmla="*/ 100 h 350"/>
                  <a:gd name="T12" fmla="*/ 68 w 310"/>
                  <a:gd name="T13" fmla="*/ 138 h 350"/>
                  <a:gd name="T14" fmla="*/ 77 w 310"/>
                  <a:gd name="T15" fmla="*/ 190 h 350"/>
                  <a:gd name="T16" fmla="*/ 4 w 310"/>
                  <a:gd name="T17" fmla="*/ 214 h 350"/>
                  <a:gd name="T18" fmla="*/ 52 w 310"/>
                  <a:gd name="T19" fmla="*/ 311 h 350"/>
                  <a:gd name="T20" fmla="*/ 82 w 310"/>
                  <a:gd name="T21" fmla="*/ 278 h 350"/>
                  <a:gd name="T22" fmla="*/ 182 w 310"/>
                  <a:gd name="T23" fmla="*/ 244 h 350"/>
                  <a:gd name="T24" fmla="*/ 215 w 310"/>
                  <a:gd name="T25" fmla="*/ 311 h 350"/>
                  <a:gd name="T26" fmla="*/ 269 w 310"/>
                  <a:gd name="T27" fmla="*/ 287 h 350"/>
                  <a:gd name="T28" fmla="*/ 269 w 310"/>
                  <a:gd name="T29" fmla="*/ 190 h 350"/>
                  <a:gd name="T30" fmla="*/ 223 w 310"/>
                  <a:gd name="T31" fmla="*/ 177 h 350"/>
                  <a:gd name="T32" fmla="*/ 286 w 310"/>
                  <a:gd name="T33" fmla="*/ 0 h 350"/>
                  <a:gd name="T34" fmla="*/ 229 w 310"/>
                  <a:gd name="T35" fmla="*/ 0 h 350"/>
                  <a:gd name="T36" fmla="*/ 214 w 310"/>
                  <a:gd name="T37" fmla="*/ 32 h 350"/>
                  <a:gd name="T38" fmla="*/ 229 w 310"/>
                  <a:gd name="T39" fmla="*/ 66 h 350"/>
                  <a:gd name="T40" fmla="*/ 241 w 310"/>
                  <a:gd name="T41" fmla="*/ 77 h 350"/>
                  <a:gd name="T42" fmla="*/ 247 w 310"/>
                  <a:gd name="T43" fmla="*/ 83 h 350"/>
                  <a:gd name="T44" fmla="*/ 267 w 310"/>
                  <a:gd name="T45" fmla="*/ 66 h 350"/>
                  <a:gd name="T46" fmla="*/ 310 w 310"/>
                  <a:gd name="T47" fmla="*/ 51 h 350"/>
                  <a:gd name="T48" fmla="*/ 310 w 310"/>
                  <a:gd name="T49" fmla="*/ 15 h 350"/>
                  <a:gd name="T50" fmla="*/ 197 w 310"/>
                  <a:gd name="T51" fmla="*/ 278 h 350"/>
                  <a:gd name="T52" fmla="*/ 115 w 310"/>
                  <a:gd name="T53" fmla="*/ 262 h 350"/>
                  <a:gd name="T54" fmla="*/ 100 w 310"/>
                  <a:gd name="T55" fmla="*/ 335 h 350"/>
                  <a:gd name="T56" fmla="*/ 182 w 310"/>
                  <a:gd name="T57" fmla="*/ 350 h 350"/>
                  <a:gd name="T58" fmla="*/ 197 w 310"/>
                  <a:gd name="T59" fmla="*/ 278 h 350"/>
                  <a:gd name="T60" fmla="*/ 192 w 310"/>
                  <a:gd name="T61" fmla="*/ 43 h 350"/>
                  <a:gd name="T62" fmla="*/ 106 w 310"/>
                  <a:gd name="T63" fmla="*/ 43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0" h="350">
                    <a:moveTo>
                      <a:pt x="223" y="177"/>
                    </a:moveTo>
                    <a:lnTo>
                      <a:pt x="229" y="137"/>
                    </a:lnTo>
                    <a:cubicBezTo>
                      <a:pt x="232" y="117"/>
                      <a:pt x="210" y="100"/>
                      <a:pt x="187" y="100"/>
                    </a:cubicBezTo>
                    <a:lnTo>
                      <a:pt x="164" y="100"/>
                    </a:lnTo>
                    <a:cubicBezTo>
                      <a:pt x="164" y="102"/>
                      <a:pt x="164" y="111"/>
                      <a:pt x="158" y="115"/>
                    </a:cubicBezTo>
                    <a:cubicBezTo>
                      <a:pt x="158" y="115"/>
                      <a:pt x="168" y="163"/>
                      <a:pt x="164" y="179"/>
                    </a:cubicBezTo>
                    <a:cubicBezTo>
                      <a:pt x="163" y="182"/>
                      <a:pt x="162" y="186"/>
                      <a:pt x="160" y="190"/>
                    </a:cubicBezTo>
                    <a:lnTo>
                      <a:pt x="137" y="190"/>
                    </a:lnTo>
                    <a:cubicBezTo>
                      <a:pt x="135" y="186"/>
                      <a:pt x="134" y="182"/>
                      <a:pt x="133" y="179"/>
                    </a:cubicBezTo>
                    <a:cubicBezTo>
                      <a:pt x="130" y="163"/>
                      <a:pt x="142" y="115"/>
                      <a:pt x="142" y="115"/>
                    </a:cubicBezTo>
                    <a:cubicBezTo>
                      <a:pt x="140" y="115"/>
                      <a:pt x="137" y="112"/>
                      <a:pt x="136" y="100"/>
                    </a:cubicBezTo>
                    <a:lnTo>
                      <a:pt x="110" y="100"/>
                    </a:lnTo>
                    <a:lnTo>
                      <a:pt x="110" y="100"/>
                    </a:lnTo>
                    <a:cubicBezTo>
                      <a:pt x="87" y="100"/>
                      <a:pt x="65" y="117"/>
                      <a:pt x="68" y="138"/>
                    </a:cubicBezTo>
                    <a:lnTo>
                      <a:pt x="74" y="177"/>
                    </a:lnTo>
                    <a:cubicBezTo>
                      <a:pt x="75" y="180"/>
                      <a:pt x="76" y="185"/>
                      <a:pt x="77" y="190"/>
                    </a:cubicBezTo>
                    <a:lnTo>
                      <a:pt x="28" y="190"/>
                    </a:lnTo>
                    <a:cubicBezTo>
                      <a:pt x="15" y="190"/>
                      <a:pt x="0" y="202"/>
                      <a:pt x="4" y="214"/>
                    </a:cubicBezTo>
                    <a:lnTo>
                      <a:pt x="28" y="287"/>
                    </a:lnTo>
                    <a:cubicBezTo>
                      <a:pt x="32" y="300"/>
                      <a:pt x="39" y="311"/>
                      <a:pt x="52" y="311"/>
                    </a:cubicBezTo>
                    <a:lnTo>
                      <a:pt x="82" y="311"/>
                    </a:lnTo>
                    <a:lnTo>
                      <a:pt x="82" y="278"/>
                    </a:lnTo>
                    <a:cubicBezTo>
                      <a:pt x="82" y="259"/>
                      <a:pt x="97" y="244"/>
                      <a:pt x="115" y="244"/>
                    </a:cubicBezTo>
                    <a:lnTo>
                      <a:pt x="182" y="244"/>
                    </a:lnTo>
                    <a:cubicBezTo>
                      <a:pt x="200" y="244"/>
                      <a:pt x="215" y="259"/>
                      <a:pt x="215" y="278"/>
                    </a:cubicBezTo>
                    <a:lnTo>
                      <a:pt x="215" y="311"/>
                    </a:lnTo>
                    <a:lnTo>
                      <a:pt x="245" y="311"/>
                    </a:lnTo>
                    <a:cubicBezTo>
                      <a:pt x="258" y="311"/>
                      <a:pt x="265" y="300"/>
                      <a:pt x="269" y="287"/>
                    </a:cubicBezTo>
                    <a:lnTo>
                      <a:pt x="293" y="214"/>
                    </a:lnTo>
                    <a:cubicBezTo>
                      <a:pt x="298" y="202"/>
                      <a:pt x="283" y="190"/>
                      <a:pt x="269" y="190"/>
                    </a:cubicBezTo>
                    <a:lnTo>
                      <a:pt x="220" y="190"/>
                    </a:lnTo>
                    <a:cubicBezTo>
                      <a:pt x="221" y="184"/>
                      <a:pt x="222" y="180"/>
                      <a:pt x="223" y="177"/>
                    </a:cubicBezTo>
                    <a:close/>
                    <a:moveTo>
                      <a:pt x="295" y="0"/>
                    </a:moveTo>
                    <a:lnTo>
                      <a:pt x="286" y="0"/>
                    </a:lnTo>
                    <a:lnTo>
                      <a:pt x="238" y="0"/>
                    </a:lnTo>
                    <a:lnTo>
                      <a:pt x="229" y="0"/>
                    </a:lnTo>
                    <a:cubicBezTo>
                      <a:pt x="221" y="0"/>
                      <a:pt x="214" y="7"/>
                      <a:pt x="214" y="15"/>
                    </a:cubicBezTo>
                    <a:lnTo>
                      <a:pt x="214" y="32"/>
                    </a:lnTo>
                    <a:lnTo>
                      <a:pt x="214" y="51"/>
                    </a:lnTo>
                    <a:cubicBezTo>
                      <a:pt x="214" y="60"/>
                      <a:pt x="221" y="66"/>
                      <a:pt x="229" y="66"/>
                    </a:cubicBezTo>
                    <a:lnTo>
                      <a:pt x="241" y="66"/>
                    </a:lnTo>
                    <a:lnTo>
                      <a:pt x="241" y="77"/>
                    </a:lnTo>
                    <a:cubicBezTo>
                      <a:pt x="241" y="80"/>
                      <a:pt x="243" y="82"/>
                      <a:pt x="245" y="83"/>
                    </a:cubicBezTo>
                    <a:cubicBezTo>
                      <a:pt x="246" y="83"/>
                      <a:pt x="247" y="83"/>
                      <a:pt x="247" y="83"/>
                    </a:cubicBezTo>
                    <a:cubicBezTo>
                      <a:pt x="249" y="83"/>
                      <a:pt x="250" y="83"/>
                      <a:pt x="251" y="81"/>
                    </a:cubicBezTo>
                    <a:lnTo>
                      <a:pt x="267" y="66"/>
                    </a:lnTo>
                    <a:lnTo>
                      <a:pt x="295" y="66"/>
                    </a:lnTo>
                    <a:cubicBezTo>
                      <a:pt x="304" y="66"/>
                      <a:pt x="310" y="60"/>
                      <a:pt x="310" y="51"/>
                    </a:cubicBezTo>
                    <a:lnTo>
                      <a:pt x="310" y="32"/>
                    </a:lnTo>
                    <a:lnTo>
                      <a:pt x="310" y="15"/>
                    </a:lnTo>
                    <a:cubicBezTo>
                      <a:pt x="310" y="7"/>
                      <a:pt x="304" y="0"/>
                      <a:pt x="295" y="0"/>
                    </a:cubicBezTo>
                    <a:close/>
                    <a:moveTo>
                      <a:pt x="197" y="278"/>
                    </a:moveTo>
                    <a:cubicBezTo>
                      <a:pt x="197" y="269"/>
                      <a:pt x="190" y="262"/>
                      <a:pt x="182" y="262"/>
                    </a:cubicBezTo>
                    <a:lnTo>
                      <a:pt x="115" y="262"/>
                    </a:lnTo>
                    <a:cubicBezTo>
                      <a:pt x="107" y="262"/>
                      <a:pt x="100" y="269"/>
                      <a:pt x="100" y="278"/>
                    </a:cubicBezTo>
                    <a:lnTo>
                      <a:pt x="100" y="335"/>
                    </a:lnTo>
                    <a:cubicBezTo>
                      <a:pt x="100" y="343"/>
                      <a:pt x="107" y="350"/>
                      <a:pt x="115" y="350"/>
                    </a:cubicBezTo>
                    <a:lnTo>
                      <a:pt x="182" y="350"/>
                    </a:lnTo>
                    <a:cubicBezTo>
                      <a:pt x="190" y="350"/>
                      <a:pt x="197" y="343"/>
                      <a:pt x="197" y="335"/>
                    </a:cubicBezTo>
                    <a:lnTo>
                      <a:pt x="197" y="278"/>
                    </a:lnTo>
                    <a:close/>
                    <a:moveTo>
                      <a:pt x="149" y="86"/>
                    </a:moveTo>
                    <a:cubicBezTo>
                      <a:pt x="172" y="86"/>
                      <a:pt x="192" y="67"/>
                      <a:pt x="192" y="43"/>
                    </a:cubicBezTo>
                    <a:cubicBezTo>
                      <a:pt x="192" y="19"/>
                      <a:pt x="172" y="0"/>
                      <a:pt x="149" y="0"/>
                    </a:cubicBezTo>
                    <a:cubicBezTo>
                      <a:pt x="125" y="0"/>
                      <a:pt x="106" y="19"/>
                      <a:pt x="106" y="43"/>
                    </a:cubicBezTo>
                    <a:cubicBezTo>
                      <a:pt x="106" y="67"/>
                      <a:pt x="125" y="86"/>
                      <a:pt x="149" y="86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宋体" pitchFamily="2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4925923" y="4325176"/>
            <a:ext cx="3131119" cy="529165"/>
            <a:chOff x="5196447" y="4951781"/>
            <a:chExt cx="3131119" cy="529165"/>
          </a:xfrm>
        </p:grpSpPr>
        <p:grpSp>
          <p:nvGrpSpPr>
            <p:cNvPr id="22" name="组合 21"/>
            <p:cNvGrpSpPr/>
            <p:nvPr/>
          </p:nvGrpSpPr>
          <p:grpSpPr>
            <a:xfrm>
              <a:off x="5196447" y="4951781"/>
              <a:ext cx="603249" cy="529165"/>
              <a:chOff x="5226927" y="4823555"/>
              <a:chExt cx="603249" cy="529165"/>
            </a:xfrm>
          </p:grpSpPr>
          <p:sp>
            <p:nvSpPr>
              <p:cNvPr id="24" name="Freeform 11"/>
              <p:cNvSpPr/>
              <p:nvPr/>
            </p:nvSpPr>
            <p:spPr bwMode="auto">
              <a:xfrm>
                <a:off x="5226927" y="4823555"/>
                <a:ext cx="603249" cy="529165"/>
              </a:xfrm>
              <a:custGeom>
                <a:avLst/>
                <a:gdLst>
                  <a:gd name="T0" fmla="*/ 472 w 613"/>
                  <a:gd name="T1" fmla="*/ 18 h 538"/>
                  <a:gd name="T2" fmla="*/ 539 w 613"/>
                  <a:gd name="T3" fmla="*/ 134 h 538"/>
                  <a:gd name="T4" fmla="*/ 605 w 613"/>
                  <a:gd name="T5" fmla="*/ 248 h 538"/>
                  <a:gd name="T6" fmla="*/ 606 w 613"/>
                  <a:gd name="T7" fmla="*/ 287 h 538"/>
                  <a:gd name="T8" fmla="*/ 539 w 613"/>
                  <a:gd name="T9" fmla="*/ 403 h 538"/>
                  <a:gd name="T10" fmla="*/ 474 w 613"/>
                  <a:gd name="T11" fmla="*/ 517 h 538"/>
                  <a:gd name="T12" fmla="*/ 440 w 613"/>
                  <a:gd name="T13" fmla="*/ 538 h 538"/>
                  <a:gd name="T14" fmla="*/ 306 w 613"/>
                  <a:gd name="T15" fmla="*/ 538 h 538"/>
                  <a:gd name="T16" fmla="*/ 175 w 613"/>
                  <a:gd name="T17" fmla="*/ 538 h 538"/>
                  <a:gd name="T18" fmla="*/ 140 w 613"/>
                  <a:gd name="T19" fmla="*/ 519 h 538"/>
                  <a:gd name="T20" fmla="*/ 73 w 613"/>
                  <a:gd name="T21" fmla="*/ 403 h 538"/>
                  <a:gd name="T22" fmla="*/ 8 w 613"/>
                  <a:gd name="T23" fmla="*/ 290 h 538"/>
                  <a:gd name="T24" fmla="*/ 7 w 613"/>
                  <a:gd name="T25" fmla="*/ 250 h 538"/>
                  <a:gd name="T26" fmla="*/ 73 w 613"/>
                  <a:gd name="T27" fmla="*/ 134 h 538"/>
                  <a:gd name="T28" fmla="*/ 139 w 613"/>
                  <a:gd name="T29" fmla="*/ 21 h 538"/>
                  <a:gd name="T30" fmla="*/ 172 w 613"/>
                  <a:gd name="T31" fmla="*/ 0 h 538"/>
                  <a:gd name="T32" fmla="*/ 306 w 613"/>
                  <a:gd name="T33" fmla="*/ 0 h 538"/>
                  <a:gd name="T34" fmla="*/ 438 w 613"/>
                  <a:gd name="T35" fmla="*/ 0 h 538"/>
                  <a:gd name="T36" fmla="*/ 472 w 613"/>
                  <a:gd name="T37" fmla="*/ 18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3" h="538">
                    <a:moveTo>
                      <a:pt x="472" y="18"/>
                    </a:moveTo>
                    <a:lnTo>
                      <a:pt x="539" y="134"/>
                    </a:lnTo>
                    <a:cubicBezTo>
                      <a:pt x="561" y="172"/>
                      <a:pt x="583" y="210"/>
                      <a:pt x="605" y="248"/>
                    </a:cubicBezTo>
                    <a:cubicBezTo>
                      <a:pt x="612" y="261"/>
                      <a:pt x="613" y="274"/>
                      <a:pt x="606" y="287"/>
                    </a:cubicBezTo>
                    <a:lnTo>
                      <a:pt x="539" y="403"/>
                    </a:lnTo>
                    <a:cubicBezTo>
                      <a:pt x="517" y="441"/>
                      <a:pt x="496" y="479"/>
                      <a:pt x="474" y="517"/>
                    </a:cubicBezTo>
                    <a:cubicBezTo>
                      <a:pt x="466" y="529"/>
                      <a:pt x="455" y="537"/>
                      <a:pt x="440" y="538"/>
                    </a:cubicBezTo>
                    <a:lnTo>
                      <a:pt x="306" y="538"/>
                    </a:lnTo>
                    <a:cubicBezTo>
                      <a:pt x="263" y="538"/>
                      <a:pt x="219" y="538"/>
                      <a:pt x="175" y="538"/>
                    </a:cubicBezTo>
                    <a:cubicBezTo>
                      <a:pt x="161" y="538"/>
                      <a:pt x="149" y="532"/>
                      <a:pt x="140" y="519"/>
                    </a:cubicBezTo>
                    <a:lnTo>
                      <a:pt x="73" y="403"/>
                    </a:lnTo>
                    <a:cubicBezTo>
                      <a:pt x="52" y="365"/>
                      <a:pt x="30" y="327"/>
                      <a:pt x="8" y="290"/>
                    </a:cubicBezTo>
                    <a:cubicBezTo>
                      <a:pt x="1" y="277"/>
                      <a:pt x="0" y="264"/>
                      <a:pt x="7" y="250"/>
                    </a:cubicBezTo>
                    <a:lnTo>
                      <a:pt x="73" y="134"/>
                    </a:lnTo>
                    <a:cubicBezTo>
                      <a:pt x="95" y="96"/>
                      <a:pt x="117" y="59"/>
                      <a:pt x="139" y="21"/>
                    </a:cubicBezTo>
                    <a:cubicBezTo>
                      <a:pt x="147" y="8"/>
                      <a:pt x="157" y="1"/>
                      <a:pt x="172" y="0"/>
                    </a:cubicBezTo>
                    <a:lnTo>
                      <a:pt x="306" y="0"/>
                    </a:lnTo>
                    <a:cubicBezTo>
                      <a:pt x="350" y="0"/>
                      <a:pt x="394" y="0"/>
                      <a:pt x="438" y="0"/>
                    </a:cubicBezTo>
                    <a:cubicBezTo>
                      <a:pt x="452" y="0"/>
                      <a:pt x="464" y="6"/>
                      <a:pt x="472" y="18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sz="1050" kern="0">
                  <a:solidFill>
                    <a:schemeClr val="bg1"/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5302333" y="4901868"/>
                <a:ext cx="452438" cy="396875"/>
                <a:chOff x="5047151" y="6078538"/>
                <a:chExt cx="452438" cy="396875"/>
              </a:xfrm>
            </p:grpSpPr>
            <p:sp>
              <p:nvSpPr>
                <p:cNvPr id="26" name="Freeform 9"/>
                <p:cNvSpPr/>
                <p:nvPr/>
              </p:nvSpPr>
              <p:spPr bwMode="auto">
                <a:xfrm>
                  <a:off x="5047151" y="6078538"/>
                  <a:ext cx="452438" cy="396875"/>
                </a:xfrm>
                <a:custGeom>
                  <a:avLst/>
                  <a:gdLst>
                    <a:gd name="T0" fmla="*/ 472 w 613"/>
                    <a:gd name="T1" fmla="*/ 18 h 538"/>
                    <a:gd name="T2" fmla="*/ 539 w 613"/>
                    <a:gd name="T3" fmla="*/ 134 h 538"/>
                    <a:gd name="T4" fmla="*/ 605 w 613"/>
                    <a:gd name="T5" fmla="*/ 248 h 538"/>
                    <a:gd name="T6" fmla="*/ 606 w 613"/>
                    <a:gd name="T7" fmla="*/ 287 h 538"/>
                    <a:gd name="T8" fmla="*/ 539 w 613"/>
                    <a:gd name="T9" fmla="*/ 403 h 538"/>
                    <a:gd name="T10" fmla="*/ 474 w 613"/>
                    <a:gd name="T11" fmla="*/ 517 h 538"/>
                    <a:gd name="T12" fmla="*/ 440 w 613"/>
                    <a:gd name="T13" fmla="*/ 538 h 538"/>
                    <a:gd name="T14" fmla="*/ 306 w 613"/>
                    <a:gd name="T15" fmla="*/ 538 h 538"/>
                    <a:gd name="T16" fmla="*/ 175 w 613"/>
                    <a:gd name="T17" fmla="*/ 538 h 538"/>
                    <a:gd name="T18" fmla="*/ 141 w 613"/>
                    <a:gd name="T19" fmla="*/ 519 h 538"/>
                    <a:gd name="T20" fmla="*/ 74 w 613"/>
                    <a:gd name="T21" fmla="*/ 403 h 538"/>
                    <a:gd name="T22" fmla="*/ 8 w 613"/>
                    <a:gd name="T23" fmla="*/ 289 h 538"/>
                    <a:gd name="T24" fmla="*/ 7 w 613"/>
                    <a:gd name="T25" fmla="*/ 250 h 538"/>
                    <a:gd name="T26" fmla="*/ 74 w 613"/>
                    <a:gd name="T27" fmla="*/ 134 h 538"/>
                    <a:gd name="T28" fmla="*/ 139 w 613"/>
                    <a:gd name="T29" fmla="*/ 20 h 538"/>
                    <a:gd name="T30" fmla="*/ 173 w 613"/>
                    <a:gd name="T31" fmla="*/ 0 h 538"/>
                    <a:gd name="T32" fmla="*/ 306 w 613"/>
                    <a:gd name="T33" fmla="*/ 0 h 538"/>
                    <a:gd name="T34" fmla="*/ 438 w 613"/>
                    <a:gd name="T35" fmla="*/ 0 h 538"/>
                    <a:gd name="T36" fmla="*/ 472 w 613"/>
                    <a:gd name="T37" fmla="*/ 18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13" h="538">
                      <a:moveTo>
                        <a:pt x="472" y="18"/>
                      </a:moveTo>
                      <a:lnTo>
                        <a:pt x="539" y="134"/>
                      </a:lnTo>
                      <a:cubicBezTo>
                        <a:pt x="561" y="172"/>
                        <a:pt x="583" y="210"/>
                        <a:pt x="605" y="248"/>
                      </a:cubicBezTo>
                      <a:cubicBezTo>
                        <a:pt x="612" y="261"/>
                        <a:pt x="613" y="274"/>
                        <a:pt x="606" y="287"/>
                      </a:cubicBezTo>
                      <a:lnTo>
                        <a:pt x="539" y="403"/>
                      </a:lnTo>
                      <a:cubicBezTo>
                        <a:pt x="517" y="441"/>
                        <a:pt x="496" y="479"/>
                        <a:pt x="474" y="517"/>
                      </a:cubicBezTo>
                      <a:cubicBezTo>
                        <a:pt x="466" y="529"/>
                        <a:pt x="456" y="537"/>
                        <a:pt x="440" y="538"/>
                      </a:cubicBezTo>
                      <a:lnTo>
                        <a:pt x="306" y="538"/>
                      </a:lnTo>
                      <a:cubicBezTo>
                        <a:pt x="263" y="538"/>
                        <a:pt x="219" y="538"/>
                        <a:pt x="175" y="538"/>
                      </a:cubicBezTo>
                      <a:cubicBezTo>
                        <a:pt x="161" y="537"/>
                        <a:pt x="149" y="532"/>
                        <a:pt x="141" y="519"/>
                      </a:cubicBezTo>
                      <a:lnTo>
                        <a:pt x="74" y="403"/>
                      </a:lnTo>
                      <a:cubicBezTo>
                        <a:pt x="52" y="365"/>
                        <a:pt x="30" y="327"/>
                        <a:pt x="8" y="289"/>
                      </a:cubicBezTo>
                      <a:cubicBezTo>
                        <a:pt x="1" y="277"/>
                        <a:pt x="0" y="264"/>
                        <a:pt x="7" y="250"/>
                      </a:cubicBezTo>
                      <a:lnTo>
                        <a:pt x="74" y="134"/>
                      </a:lnTo>
                      <a:cubicBezTo>
                        <a:pt x="95" y="96"/>
                        <a:pt x="117" y="58"/>
                        <a:pt x="139" y="20"/>
                      </a:cubicBezTo>
                      <a:cubicBezTo>
                        <a:pt x="147" y="8"/>
                        <a:pt x="157" y="1"/>
                        <a:pt x="173" y="0"/>
                      </a:cubicBezTo>
                      <a:lnTo>
                        <a:pt x="306" y="0"/>
                      </a:lnTo>
                      <a:cubicBezTo>
                        <a:pt x="350" y="0"/>
                        <a:pt x="394" y="0"/>
                        <a:pt x="438" y="0"/>
                      </a:cubicBezTo>
                      <a:cubicBezTo>
                        <a:pt x="452" y="0"/>
                        <a:pt x="464" y="6"/>
                        <a:pt x="472" y="18"/>
                      </a:cubicBezTo>
                      <a:close/>
                    </a:path>
                  </a:pathLst>
                </a:custGeom>
                <a:solidFill>
                  <a:srgbClr val="2B37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27" name="Freeform 14"/>
                <p:cNvSpPr>
                  <a:spLocks noEditPoints="1"/>
                </p:cNvSpPr>
                <p:nvPr/>
              </p:nvSpPr>
              <p:spPr bwMode="auto">
                <a:xfrm>
                  <a:off x="5159864" y="6159501"/>
                  <a:ext cx="271463" cy="215900"/>
                </a:xfrm>
                <a:custGeom>
                  <a:avLst/>
                  <a:gdLst>
                    <a:gd name="T0" fmla="*/ 284 w 367"/>
                    <a:gd name="T1" fmla="*/ 281 h 293"/>
                    <a:gd name="T2" fmla="*/ 0 w 367"/>
                    <a:gd name="T3" fmla="*/ 281 h 293"/>
                    <a:gd name="T4" fmla="*/ 147 w 367"/>
                    <a:gd name="T5" fmla="*/ 109 h 293"/>
                    <a:gd name="T6" fmla="*/ 142 w 367"/>
                    <a:gd name="T7" fmla="*/ 103 h 293"/>
                    <a:gd name="T8" fmla="*/ 268 w 367"/>
                    <a:gd name="T9" fmla="*/ 121 h 293"/>
                    <a:gd name="T10" fmla="*/ 15 w 367"/>
                    <a:gd name="T11" fmla="*/ 99 h 293"/>
                    <a:gd name="T12" fmla="*/ 101 w 367"/>
                    <a:gd name="T13" fmla="*/ 212 h 293"/>
                    <a:gd name="T14" fmla="*/ 48 w 367"/>
                    <a:gd name="T15" fmla="*/ 179 h 293"/>
                    <a:gd name="T16" fmla="*/ 48 w 367"/>
                    <a:gd name="T17" fmla="*/ 190 h 293"/>
                    <a:gd name="T18" fmla="*/ 153 w 367"/>
                    <a:gd name="T19" fmla="*/ 157 h 293"/>
                    <a:gd name="T20" fmla="*/ 48 w 367"/>
                    <a:gd name="T21" fmla="*/ 157 h 293"/>
                    <a:gd name="T22" fmla="*/ 153 w 367"/>
                    <a:gd name="T23" fmla="*/ 146 h 293"/>
                    <a:gd name="T24" fmla="*/ 272 w 367"/>
                    <a:gd name="T25" fmla="*/ 123 h 293"/>
                    <a:gd name="T26" fmla="*/ 272 w 367"/>
                    <a:gd name="T27" fmla="*/ 123 h 293"/>
                    <a:gd name="T28" fmla="*/ 272 w 367"/>
                    <a:gd name="T29" fmla="*/ 19 h 293"/>
                    <a:gd name="T30" fmla="*/ 167 w 367"/>
                    <a:gd name="T31" fmla="*/ 66 h 293"/>
                    <a:gd name="T32" fmla="*/ 287 w 367"/>
                    <a:gd name="T33" fmla="*/ 73 h 293"/>
                    <a:gd name="T34" fmla="*/ 184 w 367"/>
                    <a:gd name="T35" fmla="*/ 51 h 293"/>
                    <a:gd name="T36" fmla="*/ 291 w 367"/>
                    <a:gd name="T37" fmla="*/ 128 h 293"/>
                    <a:gd name="T38" fmla="*/ 333 w 367"/>
                    <a:gd name="T39" fmla="*/ 76 h 293"/>
                    <a:gd name="T40" fmla="*/ 344 w 367"/>
                    <a:gd name="T41" fmla="*/ 88 h 293"/>
                    <a:gd name="T42" fmla="*/ 338 w 367"/>
                    <a:gd name="T43" fmla="*/ 75 h 293"/>
                    <a:gd name="T44" fmla="*/ 336 w 367"/>
                    <a:gd name="T45" fmla="*/ 143 h 293"/>
                    <a:gd name="T46" fmla="*/ 335 w 367"/>
                    <a:gd name="T47" fmla="*/ 157 h 293"/>
                    <a:gd name="T48" fmla="*/ 347 w 367"/>
                    <a:gd name="T49" fmla="*/ 157 h 293"/>
                    <a:gd name="T50" fmla="*/ 346 w 367"/>
                    <a:gd name="T51" fmla="*/ 143 h 293"/>
                    <a:gd name="T52" fmla="*/ 344 w 367"/>
                    <a:gd name="T53" fmla="*/ 113 h 293"/>
                    <a:gd name="T54" fmla="*/ 169 w 367"/>
                    <a:gd name="T55" fmla="*/ 158 h 293"/>
                    <a:gd name="T56" fmla="*/ 185 w 367"/>
                    <a:gd name="T57" fmla="*/ 220 h 293"/>
                    <a:gd name="T58" fmla="*/ 192 w 367"/>
                    <a:gd name="T59" fmla="*/ 216 h 293"/>
                    <a:gd name="T60" fmla="*/ 194 w 367"/>
                    <a:gd name="T61" fmla="*/ 208 h 293"/>
                    <a:gd name="T62" fmla="*/ 202 w 367"/>
                    <a:gd name="T63" fmla="*/ 213 h 293"/>
                    <a:gd name="T64" fmla="*/ 207 w 367"/>
                    <a:gd name="T65" fmla="*/ 224 h 293"/>
                    <a:gd name="T66" fmla="*/ 214 w 367"/>
                    <a:gd name="T67" fmla="*/ 230 h 293"/>
                    <a:gd name="T68" fmla="*/ 224 w 367"/>
                    <a:gd name="T69" fmla="*/ 228 h 293"/>
                    <a:gd name="T70" fmla="*/ 222 w 367"/>
                    <a:gd name="T71" fmla="*/ 222 h 293"/>
                    <a:gd name="T72" fmla="*/ 217 w 367"/>
                    <a:gd name="T73" fmla="*/ 210 h 293"/>
                    <a:gd name="T74" fmla="*/ 210 w 367"/>
                    <a:gd name="T75" fmla="*/ 205 h 293"/>
                    <a:gd name="T76" fmla="*/ 228 w 367"/>
                    <a:gd name="T77" fmla="*/ 195 h 293"/>
                    <a:gd name="T78" fmla="*/ 221 w 367"/>
                    <a:gd name="T79" fmla="*/ 193 h 293"/>
                    <a:gd name="T80" fmla="*/ 216 w 367"/>
                    <a:gd name="T81" fmla="*/ 186 h 293"/>
                    <a:gd name="T82" fmla="*/ 208 w 367"/>
                    <a:gd name="T83" fmla="*/ 184 h 293"/>
                    <a:gd name="T84" fmla="*/ 203 w 367"/>
                    <a:gd name="T85" fmla="*/ 178 h 293"/>
                    <a:gd name="T86" fmla="*/ 195 w 367"/>
                    <a:gd name="T87" fmla="*/ 175 h 293"/>
                    <a:gd name="T88" fmla="*/ 190 w 367"/>
                    <a:gd name="T89" fmla="*/ 169 h 293"/>
                    <a:gd name="T90" fmla="*/ 182 w 367"/>
                    <a:gd name="T91" fmla="*/ 167 h 293"/>
                    <a:gd name="T92" fmla="*/ 177 w 367"/>
                    <a:gd name="T93" fmla="*/ 160 h 293"/>
                    <a:gd name="T94" fmla="*/ 34 w 367"/>
                    <a:gd name="T95" fmla="*/ 118 h 293"/>
                    <a:gd name="T96" fmla="*/ 34 w 367"/>
                    <a:gd name="T97" fmla="*/ 245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67" h="293">
                      <a:moveTo>
                        <a:pt x="0" y="271"/>
                      </a:moveTo>
                      <a:lnTo>
                        <a:pt x="284" y="271"/>
                      </a:lnTo>
                      <a:lnTo>
                        <a:pt x="284" y="281"/>
                      </a:lnTo>
                      <a:cubicBezTo>
                        <a:pt x="284" y="288"/>
                        <a:pt x="278" y="293"/>
                        <a:pt x="272" y="293"/>
                      </a:cubicBezTo>
                      <a:lnTo>
                        <a:pt x="12" y="293"/>
                      </a:lnTo>
                      <a:cubicBezTo>
                        <a:pt x="5" y="293"/>
                        <a:pt x="0" y="288"/>
                        <a:pt x="0" y="281"/>
                      </a:cubicBezTo>
                      <a:lnTo>
                        <a:pt x="0" y="271"/>
                      </a:lnTo>
                      <a:close/>
                      <a:moveTo>
                        <a:pt x="142" y="103"/>
                      </a:moveTo>
                      <a:cubicBezTo>
                        <a:pt x="145" y="103"/>
                        <a:pt x="147" y="106"/>
                        <a:pt x="147" y="109"/>
                      </a:cubicBezTo>
                      <a:cubicBezTo>
                        <a:pt x="147" y="112"/>
                        <a:pt x="145" y="114"/>
                        <a:pt x="142" y="114"/>
                      </a:cubicBezTo>
                      <a:cubicBezTo>
                        <a:pt x="139" y="114"/>
                        <a:pt x="136" y="112"/>
                        <a:pt x="136" y="109"/>
                      </a:cubicBezTo>
                      <a:cubicBezTo>
                        <a:pt x="136" y="106"/>
                        <a:pt x="139" y="103"/>
                        <a:pt x="142" y="103"/>
                      </a:cubicBezTo>
                      <a:close/>
                      <a:moveTo>
                        <a:pt x="15" y="99"/>
                      </a:moveTo>
                      <a:lnTo>
                        <a:pt x="175" y="99"/>
                      </a:lnTo>
                      <a:cubicBezTo>
                        <a:pt x="207" y="101"/>
                        <a:pt x="238" y="107"/>
                        <a:pt x="268" y="121"/>
                      </a:cubicBezTo>
                      <a:lnTo>
                        <a:pt x="268" y="265"/>
                      </a:lnTo>
                      <a:lnTo>
                        <a:pt x="15" y="265"/>
                      </a:lnTo>
                      <a:lnTo>
                        <a:pt x="15" y="99"/>
                      </a:lnTo>
                      <a:close/>
                      <a:moveTo>
                        <a:pt x="48" y="201"/>
                      </a:moveTo>
                      <a:lnTo>
                        <a:pt x="101" y="201"/>
                      </a:lnTo>
                      <a:lnTo>
                        <a:pt x="101" y="212"/>
                      </a:lnTo>
                      <a:lnTo>
                        <a:pt x="48" y="212"/>
                      </a:lnTo>
                      <a:lnTo>
                        <a:pt x="48" y="201"/>
                      </a:lnTo>
                      <a:close/>
                      <a:moveTo>
                        <a:pt x="48" y="179"/>
                      </a:moveTo>
                      <a:lnTo>
                        <a:pt x="153" y="179"/>
                      </a:lnTo>
                      <a:lnTo>
                        <a:pt x="153" y="190"/>
                      </a:lnTo>
                      <a:lnTo>
                        <a:pt x="48" y="190"/>
                      </a:lnTo>
                      <a:lnTo>
                        <a:pt x="48" y="179"/>
                      </a:lnTo>
                      <a:close/>
                      <a:moveTo>
                        <a:pt x="48" y="157"/>
                      </a:moveTo>
                      <a:lnTo>
                        <a:pt x="153" y="157"/>
                      </a:lnTo>
                      <a:lnTo>
                        <a:pt x="153" y="168"/>
                      </a:lnTo>
                      <a:lnTo>
                        <a:pt x="48" y="168"/>
                      </a:lnTo>
                      <a:lnTo>
                        <a:pt x="48" y="157"/>
                      </a:lnTo>
                      <a:close/>
                      <a:moveTo>
                        <a:pt x="48" y="135"/>
                      </a:moveTo>
                      <a:lnTo>
                        <a:pt x="153" y="135"/>
                      </a:lnTo>
                      <a:lnTo>
                        <a:pt x="153" y="146"/>
                      </a:lnTo>
                      <a:lnTo>
                        <a:pt x="48" y="146"/>
                      </a:lnTo>
                      <a:lnTo>
                        <a:pt x="48" y="135"/>
                      </a:lnTo>
                      <a:close/>
                      <a:moveTo>
                        <a:pt x="272" y="123"/>
                      </a:moveTo>
                      <a:cubicBezTo>
                        <a:pt x="276" y="125"/>
                        <a:pt x="285" y="129"/>
                        <a:pt x="288" y="131"/>
                      </a:cubicBezTo>
                      <a:cubicBezTo>
                        <a:pt x="295" y="135"/>
                        <a:pt x="278" y="138"/>
                        <a:pt x="272" y="138"/>
                      </a:cubicBezTo>
                      <a:lnTo>
                        <a:pt x="272" y="123"/>
                      </a:lnTo>
                      <a:close/>
                      <a:moveTo>
                        <a:pt x="333" y="76"/>
                      </a:moveTo>
                      <a:cubicBezTo>
                        <a:pt x="317" y="59"/>
                        <a:pt x="302" y="42"/>
                        <a:pt x="287" y="25"/>
                      </a:cubicBezTo>
                      <a:cubicBezTo>
                        <a:pt x="281" y="19"/>
                        <a:pt x="279" y="19"/>
                        <a:pt x="272" y="19"/>
                      </a:cubicBezTo>
                      <a:lnTo>
                        <a:pt x="112" y="1"/>
                      </a:lnTo>
                      <a:cubicBezTo>
                        <a:pt x="109" y="0"/>
                        <a:pt x="107" y="2"/>
                        <a:pt x="110" y="5"/>
                      </a:cubicBezTo>
                      <a:lnTo>
                        <a:pt x="167" y="66"/>
                      </a:lnTo>
                      <a:cubicBezTo>
                        <a:pt x="176" y="48"/>
                        <a:pt x="182" y="39"/>
                        <a:pt x="211" y="42"/>
                      </a:cubicBezTo>
                      <a:cubicBezTo>
                        <a:pt x="231" y="44"/>
                        <a:pt x="246" y="48"/>
                        <a:pt x="264" y="56"/>
                      </a:cubicBezTo>
                      <a:cubicBezTo>
                        <a:pt x="276" y="60"/>
                        <a:pt x="282" y="64"/>
                        <a:pt x="287" y="73"/>
                      </a:cubicBezTo>
                      <a:cubicBezTo>
                        <a:pt x="283" y="67"/>
                        <a:pt x="275" y="63"/>
                        <a:pt x="267" y="60"/>
                      </a:cubicBezTo>
                      <a:cubicBezTo>
                        <a:pt x="250" y="53"/>
                        <a:pt x="231" y="48"/>
                        <a:pt x="213" y="46"/>
                      </a:cubicBezTo>
                      <a:cubicBezTo>
                        <a:pt x="202" y="45"/>
                        <a:pt x="191" y="45"/>
                        <a:pt x="184" y="51"/>
                      </a:cubicBezTo>
                      <a:cubicBezTo>
                        <a:pt x="177" y="56"/>
                        <a:pt x="167" y="78"/>
                        <a:pt x="163" y="87"/>
                      </a:cubicBezTo>
                      <a:cubicBezTo>
                        <a:pt x="161" y="92"/>
                        <a:pt x="164" y="94"/>
                        <a:pt x="168" y="95"/>
                      </a:cubicBezTo>
                      <a:cubicBezTo>
                        <a:pt x="211" y="96"/>
                        <a:pt x="253" y="108"/>
                        <a:pt x="291" y="128"/>
                      </a:cubicBezTo>
                      <a:lnTo>
                        <a:pt x="292" y="106"/>
                      </a:lnTo>
                      <a:cubicBezTo>
                        <a:pt x="305" y="108"/>
                        <a:pt x="319" y="110"/>
                        <a:pt x="333" y="111"/>
                      </a:cubicBezTo>
                      <a:lnTo>
                        <a:pt x="333" y="76"/>
                      </a:lnTo>
                      <a:close/>
                      <a:moveTo>
                        <a:pt x="364" y="116"/>
                      </a:moveTo>
                      <a:cubicBezTo>
                        <a:pt x="366" y="116"/>
                        <a:pt x="367" y="114"/>
                        <a:pt x="365" y="112"/>
                      </a:cubicBezTo>
                      <a:cubicBezTo>
                        <a:pt x="358" y="104"/>
                        <a:pt x="351" y="96"/>
                        <a:pt x="344" y="88"/>
                      </a:cubicBezTo>
                      <a:lnTo>
                        <a:pt x="344" y="78"/>
                      </a:lnTo>
                      <a:cubicBezTo>
                        <a:pt x="344" y="76"/>
                        <a:pt x="342" y="75"/>
                        <a:pt x="341" y="75"/>
                      </a:cubicBezTo>
                      <a:lnTo>
                        <a:pt x="338" y="75"/>
                      </a:lnTo>
                      <a:lnTo>
                        <a:pt x="338" y="137"/>
                      </a:lnTo>
                      <a:cubicBezTo>
                        <a:pt x="337" y="137"/>
                        <a:pt x="336" y="138"/>
                        <a:pt x="336" y="139"/>
                      </a:cubicBezTo>
                      <a:lnTo>
                        <a:pt x="336" y="143"/>
                      </a:lnTo>
                      <a:cubicBezTo>
                        <a:pt x="336" y="146"/>
                        <a:pt x="337" y="146"/>
                        <a:pt x="336" y="148"/>
                      </a:cubicBezTo>
                      <a:lnTo>
                        <a:pt x="336" y="153"/>
                      </a:lnTo>
                      <a:cubicBezTo>
                        <a:pt x="336" y="155"/>
                        <a:pt x="335" y="156"/>
                        <a:pt x="335" y="157"/>
                      </a:cubicBezTo>
                      <a:lnTo>
                        <a:pt x="331" y="194"/>
                      </a:lnTo>
                      <a:cubicBezTo>
                        <a:pt x="333" y="198"/>
                        <a:pt x="348" y="198"/>
                        <a:pt x="351" y="194"/>
                      </a:cubicBezTo>
                      <a:lnTo>
                        <a:pt x="347" y="157"/>
                      </a:lnTo>
                      <a:cubicBezTo>
                        <a:pt x="346" y="155"/>
                        <a:pt x="345" y="155"/>
                        <a:pt x="345" y="153"/>
                      </a:cubicBezTo>
                      <a:lnTo>
                        <a:pt x="345" y="148"/>
                      </a:lnTo>
                      <a:cubicBezTo>
                        <a:pt x="345" y="146"/>
                        <a:pt x="346" y="146"/>
                        <a:pt x="346" y="143"/>
                      </a:cubicBezTo>
                      <a:lnTo>
                        <a:pt x="346" y="139"/>
                      </a:lnTo>
                      <a:cubicBezTo>
                        <a:pt x="346" y="138"/>
                        <a:pt x="345" y="137"/>
                        <a:pt x="344" y="137"/>
                      </a:cubicBezTo>
                      <a:lnTo>
                        <a:pt x="344" y="113"/>
                      </a:lnTo>
                      <a:cubicBezTo>
                        <a:pt x="350" y="114"/>
                        <a:pt x="357" y="115"/>
                        <a:pt x="364" y="116"/>
                      </a:cubicBezTo>
                      <a:close/>
                      <a:moveTo>
                        <a:pt x="173" y="157"/>
                      </a:moveTo>
                      <a:lnTo>
                        <a:pt x="169" y="158"/>
                      </a:lnTo>
                      <a:lnTo>
                        <a:pt x="182" y="225"/>
                      </a:lnTo>
                      <a:lnTo>
                        <a:pt x="186" y="224"/>
                      </a:lnTo>
                      <a:lnTo>
                        <a:pt x="185" y="220"/>
                      </a:lnTo>
                      <a:lnTo>
                        <a:pt x="189" y="220"/>
                      </a:lnTo>
                      <a:lnTo>
                        <a:pt x="188" y="216"/>
                      </a:lnTo>
                      <a:lnTo>
                        <a:pt x="192" y="216"/>
                      </a:lnTo>
                      <a:lnTo>
                        <a:pt x="191" y="212"/>
                      </a:lnTo>
                      <a:lnTo>
                        <a:pt x="195" y="211"/>
                      </a:lnTo>
                      <a:lnTo>
                        <a:pt x="194" y="208"/>
                      </a:lnTo>
                      <a:lnTo>
                        <a:pt x="197" y="207"/>
                      </a:lnTo>
                      <a:lnTo>
                        <a:pt x="198" y="213"/>
                      </a:lnTo>
                      <a:lnTo>
                        <a:pt x="202" y="213"/>
                      </a:lnTo>
                      <a:lnTo>
                        <a:pt x="203" y="219"/>
                      </a:lnTo>
                      <a:lnTo>
                        <a:pt x="206" y="218"/>
                      </a:lnTo>
                      <a:lnTo>
                        <a:pt x="207" y="224"/>
                      </a:lnTo>
                      <a:lnTo>
                        <a:pt x="210" y="224"/>
                      </a:lnTo>
                      <a:lnTo>
                        <a:pt x="211" y="230"/>
                      </a:lnTo>
                      <a:lnTo>
                        <a:pt x="214" y="230"/>
                      </a:lnTo>
                      <a:lnTo>
                        <a:pt x="214" y="233"/>
                      </a:lnTo>
                      <a:lnTo>
                        <a:pt x="225" y="231"/>
                      </a:lnTo>
                      <a:lnTo>
                        <a:pt x="224" y="228"/>
                      </a:lnTo>
                      <a:lnTo>
                        <a:pt x="227" y="228"/>
                      </a:lnTo>
                      <a:lnTo>
                        <a:pt x="225" y="221"/>
                      </a:lnTo>
                      <a:lnTo>
                        <a:pt x="222" y="222"/>
                      </a:lnTo>
                      <a:lnTo>
                        <a:pt x="221" y="216"/>
                      </a:lnTo>
                      <a:lnTo>
                        <a:pt x="218" y="216"/>
                      </a:lnTo>
                      <a:lnTo>
                        <a:pt x="217" y="210"/>
                      </a:lnTo>
                      <a:lnTo>
                        <a:pt x="214" y="211"/>
                      </a:lnTo>
                      <a:lnTo>
                        <a:pt x="213" y="204"/>
                      </a:lnTo>
                      <a:lnTo>
                        <a:pt x="210" y="205"/>
                      </a:lnTo>
                      <a:lnTo>
                        <a:pt x="209" y="202"/>
                      </a:lnTo>
                      <a:lnTo>
                        <a:pt x="229" y="198"/>
                      </a:lnTo>
                      <a:lnTo>
                        <a:pt x="228" y="195"/>
                      </a:lnTo>
                      <a:lnTo>
                        <a:pt x="225" y="196"/>
                      </a:lnTo>
                      <a:lnTo>
                        <a:pt x="224" y="192"/>
                      </a:lnTo>
                      <a:lnTo>
                        <a:pt x="221" y="193"/>
                      </a:lnTo>
                      <a:lnTo>
                        <a:pt x="220" y="189"/>
                      </a:lnTo>
                      <a:lnTo>
                        <a:pt x="216" y="190"/>
                      </a:lnTo>
                      <a:lnTo>
                        <a:pt x="216" y="186"/>
                      </a:lnTo>
                      <a:lnTo>
                        <a:pt x="212" y="187"/>
                      </a:lnTo>
                      <a:lnTo>
                        <a:pt x="211" y="183"/>
                      </a:lnTo>
                      <a:lnTo>
                        <a:pt x="208" y="184"/>
                      </a:lnTo>
                      <a:lnTo>
                        <a:pt x="207" y="180"/>
                      </a:lnTo>
                      <a:lnTo>
                        <a:pt x="203" y="181"/>
                      </a:lnTo>
                      <a:lnTo>
                        <a:pt x="203" y="178"/>
                      </a:lnTo>
                      <a:lnTo>
                        <a:pt x="199" y="178"/>
                      </a:lnTo>
                      <a:lnTo>
                        <a:pt x="198" y="175"/>
                      </a:lnTo>
                      <a:lnTo>
                        <a:pt x="195" y="175"/>
                      </a:lnTo>
                      <a:lnTo>
                        <a:pt x="194" y="172"/>
                      </a:lnTo>
                      <a:lnTo>
                        <a:pt x="190" y="172"/>
                      </a:lnTo>
                      <a:lnTo>
                        <a:pt x="190" y="169"/>
                      </a:lnTo>
                      <a:lnTo>
                        <a:pt x="186" y="169"/>
                      </a:lnTo>
                      <a:lnTo>
                        <a:pt x="185" y="166"/>
                      </a:lnTo>
                      <a:lnTo>
                        <a:pt x="182" y="167"/>
                      </a:lnTo>
                      <a:lnTo>
                        <a:pt x="181" y="163"/>
                      </a:lnTo>
                      <a:lnTo>
                        <a:pt x="178" y="164"/>
                      </a:lnTo>
                      <a:lnTo>
                        <a:pt x="177" y="160"/>
                      </a:lnTo>
                      <a:lnTo>
                        <a:pt x="174" y="161"/>
                      </a:lnTo>
                      <a:lnTo>
                        <a:pt x="173" y="157"/>
                      </a:lnTo>
                      <a:close/>
                      <a:moveTo>
                        <a:pt x="34" y="118"/>
                      </a:moveTo>
                      <a:lnTo>
                        <a:pt x="249" y="118"/>
                      </a:lnTo>
                      <a:lnTo>
                        <a:pt x="249" y="245"/>
                      </a:lnTo>
                      <a:lnTo>
                        <a:pt x="34" y="245"/>
                      </a:lnTo>
                      <a:lnTo>
                        <a:pt x="34" y="118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宋体" pitchFamily="2" charset="-122"/>
                  </a:endParaRPr>
                </a:p>
              </p:txBody>
            </p:sp>
          </p:grpSp>
        </p:grpSp>
        <p:sp>
          <p:nvSpPr>
            <p:cNvPr id="23" name="TextBox 82"/>
            <p:cNvSpPr txBox="1"/>
            <p:nvPr/>
          </p:nvSpPr>
          <p:spPr>
            <a:xfrm>
              <a:off x="5856252" y="5035048"/>
              <a:ext cx="24713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chemeClr val="bg1"/>
                  </a:solidFill>
                  <a:latin typeface="微软雅黑"/>
                  <a:ea typeface="微软雅黑"/>
                </a:rPr>
                <a:t>陈丹纯</a:t>
              </a:r>
              <a:endParaRPr lang="en-US" altLang="zh-CN" sz="2000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28" name="椭圆 27"/>
          <p:cNvSpPr/>
          <p:nvPr/>
        </p:nvSpPr>
        <p:spPr>
          <a:xfrm>
            <a:off x="5187982" y="339851"/>
            <a:ext cx="1816031" cy="1816031"/>
          </a:xfrm>
          <a:prstGeom prst="ellipse">
            <a:avLst/>
          </a:prstGeom>
          <a:gradFill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/>
              </a:gs>
            </a:gsLst>
            <a:lin ang="0" scaled="1"/>
          </a:gradFill>
          <a:ln w="12700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266700" sx="101000" sy="101000" algn="ctr" rotWithShape="0">
              <a:prstClr val="black">
                <a:alpha val="9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迷你简准圆" panose="03000509000000000000" pitchFamily="65" charset="-122"/>
              <a:ea typeface="迷你简准圆" panose="03000509000000000000" pitchFamily="65" charset="-122"/>
              <a:cs typeface="+mn-cs"/>
            </a:endParaRPr>
          </a:p>
        </p:txBody>
      </p:sp>
      <p:sp>
        <p:nvSpPr>
          <p:cNvPr id="30" name="Freeform 9"/>
          <p:cNvSpPr>
            <a:spLocks noEditPoints="1"/>
          </p:cNvSpPr>
          <p:nvPr/>
        </p:nvSpPr>
        <p:spPr bwMode="auto">
          <a:xfrm>
            <a:off x="5394574" y="547276"/>
            <a:ext cx="1385922" cy="1401182"/>
          </a:xfrm>
          <a:custGeom>
            <a:avLst/>
            <a:gdLst>
              <a:gd name="T0" fmla="*/ 0 w 1060"/>
              <a:gd name="T1" fmla="*/ 530 h 1060"/>
              <a:gd name="T2" fmla="*/ 894 w 1060"/>
              <a:gd name="T3" fmla="*/ 651 h 1060"/>
              <a:gd name="T4" fmla="*/ 1000 w 1060"/>
              <a:gd name="T5" fmla="*/ 645 h 1060"/>
              <a:gd name="T6" fmla="*/ 993 w 1060"/>
              <a:gd name="T7" fmla="*/ 699 h 1060"/>
              <a:gd name="T8" fmla="*/ 1017 w 1060"/>
              <a:gd name="T9" fmla="*/ 475 h 1060"/>
              <a:gd name="T10" fmla="*/ 897 w 1060"/>
              <a:gd name="T11" fmla="*/ 426 h 1060"/>
              <a:gd name="T12" fmla="*/ 995 w 1060"/>
              <a:gd name="T13" fmla="*/ 442 h 1060"/>
              <a:gd name="T14" fmla="*/ 928 w 1060"/>
              <a:gd name="T15" fmla="*/ 417 h 1060"/>
              <a:gd name="T16" fmla="*/ 911 w 1060"/>
              <a:gd name="T17" fmla="*/ 404 h 1060"/>
              <a:gd name="T18" fmla="*/ 968 w 1060"/>
              <a:gd name="T19" fmla="*/ 396 h 1060"/>
              <a:gd name="T20" fmla="*/ 811 w 1060"/>
              <a:gd name="T21" fmla="*/ 270 h 1060"/>
              <a:gd name="T22" fmla="*/ 878 w 1060"/>
              <a:gd name="T23" fmla="*/ 348 h 1060"/>
              <a:gd name="T24" fmla="*/ 874 w 1060"/>
              <a:gd name="T25" fmla="*/ 185 h 1060"/>
              <a:gd name="T26" fmla="*/ 802 w 1060"/>
              <a:gd name="T27" fmla="*/ 227 h 1060"/>
              <a:gd name="T28" fmla="*/ 756 w 1060"/>
              <a:gd name="T29" fmla="*/ 203 h 1060"/>
              <a:gd name="T30" fmla="*/ 681 w 1060"/>
              <a:gd name="T31" fmla="*/ 68 h 1060"/>
              <a:gd name="T32" fmla="*/ 758 w 1060"/>
              <a:gd name="T33" fmla="*/ 111 h 1060"/>
              <a:gd name="T34" fmla="*/ 621 w 1060"/>
              <a:gd name="T35" fmla="*/ 68 h 1060"/>
              <a:gd name="T36" fmla="*/ 482 w 1060"/>
              <a:gd name="T37" fmla="*/ 150 h 1060"/>
              <a:gd name="T38" fmla="*/ 555 w 1060"/>
              <a:gd name="T39" fmla="*/ 47 h 1060"/>
              <a:gd name="T40" fmla="*/ 517 w 1060"/>
              <a:gd name="T41" fmla="*/ 146 h 1060"/>
              <a:gd name="T42" fmla="*/ 404 w 1060"/>
              <a:gd name="T43" fmla="*/ 161 h 1060"/>
              <a:gd name="T44" fmla="*/ 440 w 1060"/>
              <a:gd name="T45" fmla="*/ 155 h 1060"/>
              <a:gd name="T46" fmla="*/ 177 w 1060"/>
              <a:gd name="T47" fmla="*/ 216 h 1060"/>
              <a:gd name="T48" fmla="*/ 237 w 1060"/>
              <a:gd name="T49" fmla="*/ 143 h 1060"/>
              <a:gd name="T50" fmla="*/ 224 w 1060"/>
              <a:gd name="T51" fmla="*/ 291 h 1060"/>
              <a:gd name="T52" fmla="*/ 186 w 1060"/>
              <a:gd name="T53" fmla="*/ 356 h 1060"/>
              <a:gd name="T54" fmla="*/ 224 w 1060"/>
              <a:gd name="T55" fmla="*/ 291 h 1060"/>
              <a:gd name="T56" fmla="*/ 49 w 1060"/>
              <a:gd name="T57" fmla="*/ 458 h 1060"/>
              <a:gd name="T58" fmla="*/ 117 w 1060"/>
              <a:gd name="T59" fmla="*/ 395 h 1060"/>
              <a:gd name="T60" fmla="*/ 142 w 1060"/>
              <a:gd name="T61" fmla="*/ 566 h 1060"/>
              <a:gd name="T62" fmla="*/ 144 w 1060"/>
              <a:gd name="T63" fmla="*/ 529 h 1060"/>
              <a:gd name="T64" fmla="*/ 79 w 1060"/>
              <a:gd name="T65" fmla="*/ 612 h 1060"/>
              <a:gd name="T66" fmla="*/ 116 w 1060"/>
              <a:gd name="T67" fmla="*/ 653 h 1060"/>
              <a:gd name="T68" fmla="*/ 575 w 1060"/>
              <a:gd name="T69" fmla="*/ 969 h 1060"/>
              <a:gd name="T70" fmla="*/ 558 w 1060"/>
              <a:gd name="T71" fmla="*/ 973 h 1060"/>
              <a:gd name="T72" fmla="*/ 635 w 1060"/>
              <a:gd name="T73" fmla="*/ 1004 h 1060"/>
              <a:gd name="T74" fmla="*/ 810 w 1060"/>
              <a:gd name="T75" fmla="*/ 902 h 1060"/>
              <a:gd name="T76" fmla="*/ 747 w 1060"/>
              <a:gd name="T77" fmla="*/ 867 h 1060"/>
              <a:gd name="T78" fmla="*/ 444 w 1060"/>
              <a:gd name="T79" fmla="*/ 941 h 1060"/>
              <a:gd name="T80" fmla="*/ 366 w 1060"/>
              <a:gd name="T81" fmla="*/ 966 h 1060"/>
              <a:gd name="T82" fmla="*/ 423 w 1060"/>
              <a:gd name="T83" fmla="*/ 968 h 1060"/>
              <a:gd name="T84" fmla="*/ 442 w 1060"/>
              <a:gd name="T85" fmla="*/ 991 h 1060"/>
              <a:gd name="T86" fmla="*/ 236 w 1060"/>
              <a:gd name="T87" fmla="*/ 849 h 1060"/>
              <a:gd name="T88" fmla="*/ 361 w 1060"/>
              <a:gd name="T89" fmla="*/ 387 h 1060"/>
              <a:gd name="T90" fmla="*/ 280 w 1060"/>
              <a:gd name="T91" fmla="*/ 510 h 1060"/>
              <a:gd name="T92" fmla="*/ 654 w 1060"/>
              <a:gd name="T93" fmla="*/ 381 h 1060"/>
              <a:gd name="T94" fmla="*/ 644 w 1060"/>
              <a:gd name="T95" fmla="*/ 543 h 1060"/>
              <a:gd name="T96" fmla="*/ 782 w 1060"/>
              <a:gd name="T97" fmla="*/ 536 h 1060"/>
              <a:gd name="T98" fmla="*/ 573 w 1060"/>
              <a:gd name="T99" fmla="*/ 613 h 1060"/>
              <a:gd name="T100" fmla="*/ 556 w 1060"/>
              <a:gd name="T101" fmla="*/ 757 h 1060"/>
              <a:gd name="T102" fmla="*/ 768 w 1060"/>
              <a:gd name="T103" fmla="*/ 663 h 1060"/>
              <a:gd name="T104" fmla="*/ 661 w 1060"/>
              <a:gd name="T105" fmla="*/ 593 h 1060"/>
              <a:gd name="T106" fmla="*/ 595 w 1060"/>
              <a:gd name="T107" fmla="*/ 360 h 1060"/>
              <a:gd name="T108" fmla="*/ 472 w 1060"/>
              <a:gd name="T109" fmla="*/ 787 h 1060"/>
              <a:gd name="T110" fmla="*/ 450 w 1060"/>
              <a:gd name="T111" fmla="*/ 431 h 1060"/>
              <a:gd name="T112" fmla="*/ 530 w 1060"/>
              <a:gd name="T113" fmla="*/ 196 h 1060"/>
              <a:gd name="T114" fmla="*/ 456 w 1060"/>
              <a:gd name="T115" fmla="*/ 520 h 1060"/>
              <a:gd name="T116" fmla="*/ 530 w 1060"/>
              <a:gd name="T117" fmla="*/ 176 h 1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60" h="1060">
                <a:moveTo>
                  <a:pt x="530" y="20"/>
                </a:moveTo>
                <a:cubicBezTo>
                  <a:pt x="249" y="20"/>
                  <a:pt x="20" y="249"/>
                  <a:pt x="20" y="530"/>
                </a:cubicBezTo>
                <a:cubicBezTo>
                  <a:pt x="20" y="811"/>
                  <a:pt x="249" y="1040"/>
                  <a:pt x="530" y="1040"/>
                </a:cubicBezTo>
                <a:cubicBezTo>
                  <a:pt x="811" y="1040"/>
                  <a:pt x="1040" y="811"/>
                  <a:pt x="1040" y="530"/>
                </a:cubicBezTo>
                <a:cubicBezTo>
                  <a:pt x="1040" y="249"/>
                  <a:pt x="811" y="20"/>
                  <a:pt x="530" y="20"/>
                </a:cubicBezTo>
                <a:close/>
                <a:moveTo>
                  <a:pt x="530" y="0"/>
                </a:moveTo>
                <a:cubicBezTo>
                  <a:pt x="822" y="0"/>
                  <a:pt x="1060" y="238"/>
                  <a:pt x="1060" y="530"/>
                </a:cubicBezTo>
                <a:cubicBezTo>
                  <a:pt x="1060" y="822"/>
                  <a:pt x="822" y="1060"/>
                  <a:pt x="530" y="1060"/>
                </a:cubicBezTo>
                <a:cubicBezTo>
                  <a:pt x="238" y="1060"/>
                  <a:pt x="0" y="822"/>
                  <a:pt x="0" y="530"/>
                </a:cubicBezTo>
                <a:cubicBezTo>
                  <a:pt x="0" y="238"/>
                  <a:pt x="238" y="0"/>
                  <a:pt x="530" y="0"/>
                </a:cubicBezTo>
                <a:close/>
                <a:moveTo>
                  <a:pt x="993" y="699"/>
                </a:moveTo>
                <a:lnTo>
                  <a:pt x="989" y="698"/>
                </a:lnTo>
                <a:cubicBezTo>
                  <a:pt x="989" y="698"/>
                  <a:pt x="989" y="698"/>
                  <a:pt x="989" y="698"/>
                </a:cubicBezTo>
                <a:cubicBezTo>
                  <a:pt x="989" y="693"/>
                  <a:pt x="988" y="689"/>
                  <a:pt x="985" y="687"/>
                </a:cubicBezTo>
                <a:lnTo>
                  <a:pt x="943" y="647"/>
                </a:lnTo>
                <a:lnTo>
                  <a:pt x="915" y="641"/>
                </a:lnTo>
                <a:cubicBezTo>
                  <a:pt x="905" y="638"/>
                  <a:pt x="899" y="641"/>
                  <a:pt x="898" y="652"/>
                </a:cubicBezTo>
                <a:lnTo>
                  <a:pt x="894" y="651"/>
                </a:lnTo>
                <a:lnTo>
                  <a:pt x="905" y="597"/>
                </a:lnTo>
                <a:lnTo>
                  <a:pt x="909" y="598"/>
                </a:lnTo>
                <a:cubicBezTo>
                  <a:pt x="906" y="609"/>
                  <a:pt x="910" y="615"/>
                  <a:pt x="920" y="616"/>
                </a:cubicBezTo>
                <a:lnTo>
                  <a:pt x="943" y="621"/>
                </a:lnTo>
                <a:lnTo>
                  <a:pt x="1000" y="603"/>
                </a:lnTo>
                <a:cubicBezTo>
                  <a:pt x="1006" y="601"/>
                  <a:pt x="1010" y="598"/>
                  <a:pt x="1011" y="593"/>
                </a:cubicBezTo>
                <a:lnTo>
                  <a:pt x="1015" y="594"/>
                </a:lnTo>
                <a:lnTo>
                  <a:pt x="1004" y="645"/>
                </a:lnTo>
                <a:lnTo>
                  <a:pt x="1000" y="645"/>
                </a:lnTo>
                <a:cubicBezTo>
                  <a:pt x="1003" y="635"/>
                  <a:pt x="1002" y="630"/>
                  <a:pt x="998" y="631"/>
                </a:cubicBezTo>
                <a:cubicBezTo>
                  <a:pt x="996" y="631"/>
                  <a:pt x="994" y="631"/>
                  <a:pt x="991" y="632"/>
                </a:cubicBezTo>
                <a:cubicBezTo>
                  <a:pt x="990" y="632"/>
                  <a:pt x="989" y="633"/>
                  <a:pt x="988" y="633"/>
                </a:cubicBezTo>
                <a:lnTo>
                  <a:pt x="948" y="644"/>
                </a:lnTo>
                <a:lnTo>
                  <a:pt x="974" y="667"/>
                </a:lnTo>
                <a:cubicBezTo>
                  <a:pt x="978" y="671"/>
                  <a:pt x="982" y="674"/>
                  <a:pt x="986" y="676"/>
                </a:cubicBezTo>
                <a:cubicBezTo>
                  <a:pt x="991" y="677"/>
                  <a:pt x="994" y="673"/>
                  <a:pt x="996" y="664"/>
                </a:cubicBezTo>
                <a:lnTo>
                  <a:pt x="1000" y="665"/>
                </a:lnTo>
                <a:lnTo>
                  <a:pt x="993" y="699"/>
                </a:lnTo>
                <a:close/>
                <a:moveTo>
                  <a:pt x="915" y="552"/>
                </a:moveTo>
                <a:lnTo>
                  <a:pt x="912" y="552"/>
                </a:lnTo>
                <a:lnTo>
                  <a:pt x="911" y="496"/>
                </a:lnTo>
                <a:lnTo>
                  <a:pt x="914" y="496"/>
                </a:lnTo>
                <a:cubicBezTo>
                  <a:pt x="914" y="507"/>
                  <a:pt x="919" y="513"/>
                  <a:pt x="930" y="511"/>
                </a:cubicBezTo>
                <a:lnTo>
                  <a:pt x="1013" y="510"/>
                </a:lnTo>
                <a:cubicBezTo>
                  <a:pt x="1013" y="491"/>
                  <a:pt x="1004" y="481"/>
                  <a:pt x="986" y="479"/>
                </a:cubicBezTo>
                <a:lnTo>
                  <a:pt x="985" y="475"/>
                </a:lnTo>
                <a:lnTo>
                  <a:pt x="1017" y="475"/>
                </a:lnTo>
                <a:lnTo>
                  <a:pt x="1018" y="569"/>
                </a:lnTo>
                <a:lnTo>
                  <a:pt x="987" y="570"/>
                </a:lnTo>
                <a:lnTo>
                  <a:pt x="987" y="565"/>
                </a:lnTo>
                <a:cubicBezTo>
                  <a:pt x="1005" y="564"/>
                  <a:pt x="1014" y="553"/>
                  <a:pt x="1013" y="535"/>
                </a:cubicBezTo>
                <a:lnTo>
                  <a:pt x="930" y="536"/>
                </a:lnTo>
                <a:cubicBezTo>
                  <a:pt x="919" y="535"/>
                  <a:pt x="914" y="541"/>
                  <a:pt x="915" y="552"/>
                </a:cubicBezTo>
                <a:close/>
                <a:moveTo>
                  <a:pt x="914" y="478"/>
                </a:moveTo>
                <a:lnTo>
                  <a:pt x="910" y="479"/>
                </a:lnTo>
                <a:lnTo>
                  <a:pt x="897" y="426"/>
                </a:lnTo>
                <a:lnTo>
                  <a:pt x="901" y="425"/>
                </a:lnTo>
                <a:cubicBezTo>
                  <a:pt x="904" y="435"/>
                  <a:pt x="909" y="439"/>
                  <a:pt x="916" y="436"/>
                </a:cubicBezTo>
                <a:lnTo>
                  <a:pt x="989" y="418"/>
                </a:lnTo>
                <a:cubicBezTo>
                  <a:pt x="997" y="416"/>
                  <a:pt x="999" y="411"/>
                  <a:pt x="997" y="401"/>
                </a:cubicBezTo>
                <a:lnTo>
                  <a:pt x="1000" y="400"/>
                </a:lnTo>
                <a:lnTo>
                  <a:pt x="1014" y="454"/>
                </a:lnTo>
                <a:lnTo>
                  <a:pt x="1010" y="455"/>
                </a:lnTo>
                <a:cubicBezTo>
                  <a:pt x="1010" y="454"/>
                  <a:pt x="1010" y="454"/>
                  <a:pt x="1010" y="453"/>
                </a:cubicBezTo>
                <a:cubicBezTo>
                  <a:pt x="1007" y="444"/>
                  <a:pt x="1002" y="440"/>
                  <a:pt x="995" y="442"/>
                </a:cubicBezTo>
                <a:lnTo>
                  <a:pt x="922" y="461"/>
                </a:lnTo>
                <a:cubicBezTo>
                  <a:pt x="914" y="462"/>
                  <a:pt x="911" y="468"/>
                  <a:pt x="914" y="478"/>
                </a:cubicBezTo>
                <a:close/>
                <a:moveTo>
                  <a:pt x="968" y="396"/>
                </a:moveTo>
                <a:lnTo>
                  <a:pt x="966" y="392"/>
                </a:lnTo>
                <a:cubicBezTo>
                  <a:pt x="982" y="379"/>
                  <a:pt x="987" y="366"/>
                  <a:pt x="982" y="353"/>
                </a:cubicBezTo>
                <a:cubicBezTo>
                  <a:pt x="977" y="343"/>
                  <a:pt x="970" y="339"/>
                  <a:pt x="962" y="342"/>
                </a:cubicBezTo>
                <a:cubicBezTo>
                  <a:pt x="954" y="344"/>
                  <a:pt x="950" y="351"/>
                  <a:pt x="950" y="365"/>
                </a:cubicBezTo>
                <a:lnTo>
                  <a:pt x="948" y="390"/>
                </a:lnTo>
                <a:cubicBezTo>
                  <a:pt x="947" y="403"/>
                  <a:pt x="940" y="412"/>
                  <a:pt x="928" y="417"/>
                </a:cubicBezTo>
                <a:cubicBezTo>
                  <a:pt x="908" y="423"/>
                  <a:pt x="894" y="415"/>
                  <a:pt x="884" y="393"/>
                </a:cubicBezTo>
                <a:cubicBezTo>
                  <a:pt x="882" y="387"/>
                  <a:pt x="880" y="380"/>
                  <a:pt x="879" y="373"/>
                </a:cubicBezTo>
                <a:cubicBezTo>
                  <a:pt x="879" y="369"/>
                  <a:pt x="878" y="367"/>
                  <a:pt x="878" y="366"/>
                </a:cubicBezTo>
                <a:cubicBezTo>
                  <a:pt x="877" y="364"/>
                  <a:pt x="875" y="363"/>
                  <a:pt x="872" y="363"/>
                </a:cubicBezTo>
                <a:lnTo>
                  <a:pt x="870" y="359"/>
                </a:lnTo>
                <a:lnTo>
                  <a:pt x="905" y="345"/>
                </a:lnTo>
                <a:lnTo>
                  <a:pt x="907" y="349"/>
                </a:lnTo>
                <a:cubicBezTo>
                  <a:pt x="888" y="362"/>
                  <a:pt x="882" y="377"/>
                  <a:pt x="888" y="392"/>
                </a:cubicBezTo>
                <a:cubicBezTo>
                  <a:pt x="893" y="403"/>
                  <a:pt x="901" y="407"/>
                  <a:pt x="911" y="404"/>
                </a:cubicBezTo>
                <a:cubicBezTo>
                  <a:pt x="919" y="401"/>
                  <a:pt x="923" y="393"/>
                  <a:pt x="922" y="380"/>
                </a:cubicBezTo>
                <a:lnTo>
                  <a:pt x="924" y="368"/>
                </a:lnTo>
                <a:cubicBezTo>
                  <a:pt x="925" y="347"/>
                  <a:pt x="932" y="335"/>
                  <a:pt x="944" y="331"/>
                </a:cubicBezTo>
                <a:cubicBezTo>
                  <a:pt x="964" y="324"/>
                  <a:pt x="978" y="331"/>
                  <a:pt x="987" y="351"/>
                </a:cubicBezTo>
                <a:cubicBezTo>
                  <a:pt x="988" y="356"/>
                  <a:pt x="990" y="362"/>
                  <a:pt x="990" y="369"/>
                </a:cubicBezTo>
                <a:cubicBezTo>
                  <a:pt x="990" y="373"/>
                  <a:pt x="990" y="375"/>
                  <a:pt x="991" y="376"/>
                </a:cubicBezTo>
                <a:cubicBezTo>
                  <a:pt x="992" y="379"/>
                  <a:pt x="994" y="380"/>
                  <a:pt x="998" y="379"/>
                </a:cubicBezTo>
                <a:lnTo>
                  <a:pt x="999" y="383"/>
                </a:lnTo>
                <a:lnTo>
                  <a:pt x="968" y="396"/>
                </a:lnTo>
                <a:close/>
                <a:moveTo>
                  <a:pt x="879" y="354"/>
                </a:moveTo>
                <a:lnTo>
                  <a:pt x="876" y="357"/>
                </a:lnTo>
                <a:lnTo>
                  <a:pt x="857" y="331"/>
                </a:lnTo>
                <a:lnTo>
                  <a:pt x="876" y="275"/>
                </a:lnTo>
                <a:lnTo>
                  <a:pt x="874" y="272"/>
                </a:lnTo>
                <a:lnTo>
                  <a:pt x="849" y="291"/>
                </a:lnTo>
                <a:cubicBezTo>
                  <a:pt x="841" y="295"/>
                  <a:pt x="839" y="302"/>
                  <a:pt x="846" y="310"/>
                </a:cubicBezTo>
                <a:lnTo>
                  <a:pt x="843" y="312"/>
                </a:lnTo>
                <a:lnTo>
                  <a:pt x="811" y="270"/>
                </a:lnTo>
                <a:lnTo>
                  <a:pt x="814" y="268"/>
                </a:lnTo>
                <a:cubicBezTo>
                  <a:pt x="820" y="276"/>
                  <a:pt x="826" y="277"/>
                  <a:pt x="834" y="270"/>
                </a:cubicBezTo>
                <a:lnTo>
                  <a:pt x="889" y="228"/>
                </a:lnTo>
                <a:cubicBezTo>
                  <a:pt x="898" y="222"/>
                  <a:pt x="899" y="216"/>
                  <a:pt x="893" y="208"/>
                </a:cubicBezTo>
                <a:lnTo>
                  <a:pt x="896" y="206"/>
                </a:lnTo>
                <a:lnTo>
                  <a:pt x="926" y="246"/>
                </a:lnTo>
                <a:cubicBezTo>
                  <a:pt x="943" y="270"/>
                  <a:pt x="945" y="287"/>
                  <a:pt x="931" y="298"/>
                </a:cubicBezTo>
                <a:cubicBezTo>
                  <a:pt x="921" y="307"/>
                  <a:pt x="908" y="306"/>
                  <a:pt x="894" y="295"/>
                </a:cubicBezTo>
                <a:lnTo>
                  <a:pt x="878" y="348"/>
                </a:lnTo>
                <a:cubicBezTo>
                  <a:pt x="877" y="351"/>
                  <a:pt x="878" y="353"/>
                  <a:pt x="879" y="354"/>
                </a:cubicBezTo>
                <a:close/>
                <a:moveTo>
                  <a:pt x="910" y="245"/>
                </a:moveTo>
                <a:lnTo>
                  <a:pt x="878" y="269"/>
                </a:lnTo>
                <a:cubicBezTo>
                  <a:pt x="889" y="286"/>
                  <a:pt x="902" y="289"/>
                  <a:pt x="914" y="278"/>
                </a:cubicBezTo>
                <a:cubicBezTo>
                  <a:pt x="926" y="269"/>
                  <a:pt x="929" y="259"/>
                  <a:pt x="921" y="249"/>
                </a:cubicBezTo>
                <a:cubicBezTo>
                  <a:pt x="917" y="242"/>
                  <a:pt x="914" y="241"/>
                  <a:pt x="910" y="245"/>
                </a:cubicBezTo>
                <a:close/>
                <a:moveTo>
                  <a:pt x="802" y="128"/>
                </a:moveTo>
                <a:lnTo>
                  <a:pt x="805" y="125"/>
                </a:lnTo>
                <a:lnTo>
                  <a:pt x="874" y="185"/>
                </a:lnTo>
                <a:lnTo>
                  <a:pt x="853" y="208"/>
                </a:lnTo>
                <a:lnTo>
                  <a:pt x="850" y="206"/>
                </a:lnTo>
                <a:cubicBezTo>
                  <a:pt x="861" y="191"/>
                  <a:pt x="858" y="177"/>
                  <a:pt x="840" y="163"/>
                </a:cubicBezTo>
                <a:cubicBezTo>
                  <a:pt x="834" y="156"/>
                  <a:pt x="829" y="156"/>
                  <a:pt x="826" y="161"/>
                </a:cubicBezTo>
                <a:lnTo>
                  <a:pt x="802" y="188"/>
                </a:lnTo>
                <a:cubicBezTo>
                  <a:pt x="814" y="199"/>
                  <a:pt x="825" y="199"/>
                  <a:pt x="837" y="187"/>
                </a:cubicBezTo>
                <a:lnTo>
                  <a:pt x="840" y="190"/>
                </a:lnTo>
                <a:lnTo>
                  <a:pt x="805" y="230"/>
                </a:lnTo>
                <a:lnTo>
                  <a:pt x="802" y="227"/>
                </a:lnTo>
                <a:cubicBezTo>
                  <a:pt x="813" y="213"/>
                  <a:pt x="812" y="202"/>
                  <a:pt x="799" y="192"/>
                </a:cubicBezTo>
                <a:lnTo>
                  <a:pt x="774" y="221"/>
                </a:lnTo>
                <a:cubicBezTo>
                  <a:pt x="769" y="225"/>
                  <a:pt x="770" y="230"/>
                  <a:pt x="778" y="236"/>
                </a:cubicBezTo>
                <a:cubicBezTo>
                  <a:pt x="793" y="250"/>
                  <a:pt x="809" y="252"/>
                  <a:pt x="827" y="243"/>
                </a:cubicBezTo>
                <a:lnTo>
                  <a:pt x="831" y="245"/>
                </a:lnTo>
                <a:lnTo>
                  <a:pt x="805" y="266"/>
                </a:lnTo>
                <a:lnTo>
                  <a:pt x="735" y="205"/>
                </a:lnTo>
                <a:lnTo>
                  <a:pt x="737" y="203"/>
                </a:lnTo>
                <a:cubicBezTo>
                  <a:pt x="745" y="209"/>
                  <a:pt x="752" y="209"/>
                  <a:pt x="756" y="203"/>
                </a:cubicBezTo>
                <a:lnTo>
                  <a:pt x="805" y="146"/>
                </a:lnTo>
                <a:cubicBezTo>
                  <a:pt x="811" y="140"/>
                  <a:pt x="810" y="134"/>
                  <a:pt x="802" y="128"/>
                </a:cubicBezTo>
                <a:close/>
                <a:moveTo>
                  <a:pt x="781" y="109"/>
                </a:moveTo>
                <a:lnTo>
                  <a:pt x="779" y="112"/>
                </a:lnTo>
                <a:cubicBezTo>
                  <a:pt x="773" y="109"/>
                  <a:pt x="767" y="111"/>
                  <a:pt x="761" y="118"/>
                </a:cubicBezTo>
                <a:lnTo>
                  <a:pt x="691" y="187"/>
                </a:lnTo>
                <a:lnTo>
                  <a:pt x="687" y="186"/>
                </a:lnTo>
                <a:lnTo>
                  <a:pt x="689" y="84"/>
                </a:lnTo>
                <a:cubicBezTo>
                  <a:pt x="689" y="76"/>
                  <a:pt x="687" y="71"/>
                  <a:pt x="681" y="68"/>
                </a:cubicBezTo>
                <a:lnTo>
                  <a:pt x="682" y="65"/>
                </a:lnTo>
                <a:lnTo>
                  <a:pt x="731" y="86"/>
                </a:lnTo>
                <a:lnTo>
                  <a:pt x="729" y="90"/>
                </a:lnTo>
                <a:cubicBezTo>
                  <a:pt x="720" y="86"/>
                  <a:pt x="715" y="86"/>
                  <a:pt x="714" y="91"/>
                </a:cubicBezTo>
                <a:cubicBezTo>
                  <a:pt x="713" y="93"/>
                  <a:pt x="713" y="98"/>
                  <a:pt x="713" y="105"/>
                </a:cubicBezTo>
                <a:lnTo>
                  <a:pt x="711" y="159"/>
                </a:lnTo>
                <a:lnTo>
                  <a:pt x="751" y="120"/>
                </a:lnTo>
                <a:cubicBezTo>
                  <a:pt x="751" y="119"/>
                  <a:pt x="752" y="119"/>
                  <a:pt x="753" y="118"/>
                </a:cubicBezTo>
                <a:cubicBezTo>
                  <a:pt x="756" y="115"/>
                  <a:pt x="758" y="112"/>
                  <a:pt x="758" y="111"/>
                </a:cubicBezTo>
                <a:cubicBezTo>
                  <a:pt x="761" y="107"/>
                  <a:pt x="758" y="103"/>
                  <a:pt x="749" y="99"/>
                </a:cubicBezTo>
                <a:lnTo>
                  <a:pt x="750" y="95"/>
                </a:lnTo>
                <a:lnTo>
                  <a:pt x="781" y="109"/>
                </a:lnTo>
                <a:close/>
                <a:moveTo>
                  <a:pt x="643" y="162"/>
                </a:moveTo>
                <a:lnTo>
                  <a:pt x="642" y="165"/>
                </a:lnTo>
                <a:lnTo>
                  <a:pt x="588" y="154"/>
                </a:lnTo>
                <a:lnTo>
                  <a:pt x="589" y="150"/>
                </a:lnTo>
                <a:cubicBezTo>
                  <a:pt x="599" y="152"/>
                  <a:pt x="605" y="149"/>
                  <a:pt x="606" y="142"/>
                </a:cubicBezTo>
                <a:lnTo>
                  <a:pt x="621" y="68"/>
                </a:lnTo>
                <a:cubicBezTo>
                  <a:pt x="623" y="60"/>
                  <a:pt x="619" y="56"/>
                  <a:pt x="609" y="53"/>
                </a:cubicBezTo>
                <a:lnTo>
                  <a:pt x="610" y="50"/>
                </a:lnTo>
                <a:lnTo>
                  <a:pt x="664" y="61"/>
                </a:lnTo>
                <a:lnTo>
                  <a:pt x="664" y="65"/>
                </a:lnTo>
                <a:cubicBezTo>
                  <a:pt x="663" y="65"/>
                  <a:pt x="663" y="65"/>
                  <a:pt x="662" y="65"/>
                </a:cubicBezTo>
                <a:cubicBezTo>
                  <a:pt x="653" y="63"/>
                  <a:pt x="647" y="66"/>
                  <a:pt x="646" y="73"/>
                </a:cubicBezTo>
                <a:lnTo>
                  <a:pt x="630" y="147"/>
                </a:lnTo>
                <a:cubicBezTo>
                  <a:pt x="628" y="155"/>
                  <a:pt x="632" y="160"/>
                  <a:pt x="643" y="162"/>
                </a:cubicBezTo>
                <a:close/>
                <a:moveTo>
                  <a:pt x="482" y="150"/>
                </a:moveTo>
                <a:lnTo>
                  <a:pt x="482" y="146"/>
                </a:lnTo>
                <a:cubicBezTo>
                  <a:pt x="492" y="146"/>
                  <a:pt x="497" y="142"/>
                  <a:pt x="496" y="134"/>
                </a:cubicBezTo>
                <a:lnTo>
                  <a:pt x="496" y="59"/>
                </a:lnTo>
                <a:cubicBezTo>
                  <a:pt x="489" y="51"/>
                  <a:pt x="484" y="47"/>
                  <a:pt x="482" y="47"/>
                </a:cubicBezTo>
                <a:lnTo>
                  <a:pt x="482" y="44"/>
                </a:lnTo>
                <a:lnTo>
                  <a:pt x="516" y="44"/>
                </a:lnTo>
                <a:lnTo>
                  <a:pt x="570" y="111"/>
                </a:lnTo>
                <a:lnTo>
                  <a:pt x="570" y="63"/>
                </a:lnTo>
                <a:cubicBezTo>
                  <a:pt x="571" y="53"/>
                  <a:pt x="566" y="48"/>
                  <a:pt x="555" y="47"/>
                </a:cubicBezTo>
                <a:lnTo>
                  <a:pt x="555" y="44"/>
                </a:lnTo>
                <a:lnTo>
                  <a:pt x="589" y="44"/>
                </a:lnTo>
                <a:lnTo>
                  <a:pt x="589" y="47"/>
                </a:lnTo>
                <a:cubicBezTo>
                  <a:pt x="580" y="48"/>
                  <a:pt x="576" y="53"/>
                  <a:pt x="577" y="60"/>
                </a:cubicBezTo>
                <a:lnTo>
                  <a:pt x="577" y="152"/>
                </a:lnTo>
                <a:lnTo>
                  <a:pt x="573" y="152"/>
                </a:lnTo>
                <a:lnTo>
                  <a:pt x="503" y="68"/>
                </a:lnTo>
                <a:lnTo>
                  <a:pt x="503" y="130"/>
                </a:lnTo>
                <a:cubicBezTo>
                  <a:pt x="502" y="141"/>
                  <a:pt x="507" y="146"/>
                  <a:pt x="517" y="146"/>
                </a:cubicBezTo>
                <a:lnTo>
                  <a:pt x="517" y="150"/>
                </a:lnTo>
                <a:lnTo>
                  <a:pt x="482" y="150"/>
                </a:lnTo>
                <a:close/>
                <a:moveTo>
                  <a:pt x="463" y="45"/>
                </a:moveTo>
                <a:lnTo>
                  <a:pt x="464" y="49"/>
                </a:lnTo>
                <a:cubicBezTo>
                  <a:pt x="455" y="51"/>
                  <a:pt x="452" y="57"/>
                  <a:pt x="455" y="65"/>
                </a:cubicBezTo>
                <a:lnTo>
                  <a:pt x="466" y="114"/>
                </a:lnTo>
                <a:cubicBezTo>
                  <a:pt x="469" y="128"/>
                  <a:pt x="469" y="139"/>
                  <a:pt x="465" y="145"/>
                </a:cubicBezTo>
                <a:cubicBezTo>
                  <a:pt x="459" y="153"/>
                  <a:pt x="450" y="159"/>
                  <a:pt x="437" y="162"/>
                </a:cubicBezTo>
                <a:cubicBezTo>
                  <a:pt x="424" y="166"/>
                  <a:pt x="412" y="165"/>
                  <a:pt x="404" y="161"/>
                </a:cubicBezTo>
                <a:cubicBezTo>
                  <a:pt x="395" y="157"/>
                  <a:pt x="389" y="149"/>
                  <a:pt x="387" y="136"/>
                </a:cubicBezTo>
                <a:lnTo>
                  <a:pt x="375" y="85"/>
                </a:lnTo>
                <a:cubicBezTo>
                  <a:pt x="373" y="74"/>
                  <a:pt x="368" y="71"/>
                  <a:pt x="359" y="73"/>
                </a:cubicBezTo>
                <a:lnTo>
                  <a:pt x="358" y="70"/>
                </a:lnTo>
                <a:lnTo>
                  <a:pt x="410" y="57"/>
                </a:lnTo>
                <a:lnTo>
                  <a:pt x="411" y="61"/>
                </a:lnTo>
                <a:cubicBezTo>
                  <a:pt x="400" y="62"/>
                  <a:pt x="396" y="68"/>
                  <a:pt x="400" y="79"/>
                </a:cubicBezTo>
                <a:lnTo>
                  <a:pt x="411" y="130"/>
                </a:lnTo>
                <a:cubicBezTo>
                  <a:pt x="415" y="150"/>
                  <a:pt x="425" y="158"/>
                  <a:pt x="440" y="155"/>
                </a:cubicBezTo>
                <a:cubicBezTo>
                  <a:pt x="459" y="150"/>
                  <a:pt x="466" y="137"/>
                  <a:pt x="460" y="116"/>
                </a:cubicBezTo>
                <a:lnTo>
                  <a:pt x="449" y="69"/>
                </a:lnTo>
                <a:cubicBezTo>
                  <a:pt x="447" y="58"/>
                  <a:pt x="441" y="54"/>
                  <a:pt x="430" y="57"/>
                </a:cubicBezTo>
                <a:lnTo>
                  <a:pt x="430" y="53"/>
                </a:lnTo>
                <a:lnTo>
                  <a:pt x="463" y="45"/>
                </a:lnTo>
                <a:close/>
                <a:moveTo>
                  <a:pt x="229" y="292"/>
                </a:moveTo>
                <a:lnTo>
                  <a:pt x="226" y="289"/>
                </a:lnTo>
                <a:cubicBezTo>
                  <a:pt x="233" y="282"/>
                  <a:pt x="234" y="275"/>
                  <a:pt x="228" y="270"/>
                </a:cubicBezTo>
                <a:lnTo>
                  <a:pt x="177" y="216"/>
                </a:lnTo>
                <a:cubicBezTo>
                  <a:pt x="166" y="214"/>
                  <a:pt x="160" y="215"/>
                  <a:pt x="159" y="216"/>
                </a:cubicBezTo>
                <a:lnTo>
                  <a:pt x="156" y="214"/>
                </a:lnTo>
                <a:lnTo>
                  <a:pt x="181" y="191"/>
                </a:lnTo>
                <a:lnTo>
                  <a:pt x="266" y="203"/>
                </a:lnTo>
                <a:lnTo>
                  <a:pt x="234" y="168"/>
                </a:lnTo>
                <a:cubicBezTo>
                  <a:pt x="228" y="160"/>
                  <a:pt x="221" y="159"/>
                  <a:pt x="212" y="166"/>
                </a:cubicBezTo>
                <a:lnTo>
                  <a:pt x="210" y="164"/>
                </a:lnTo>
                <a:lnTo>
                  <a:pt x="235" y="141"/>
                </a:lnTo>
                <a:lnTo>
                  <a:pt x="237" y="143"/>
                </a:lnTo>
                <a:cubicBezTo>
                  <a:pt x="231" y="150"/>
                  <a:pt x="231" y="156"/>
                  <a:pt x="237" y="161"/>
                </a:cubicBezTo>
                <a:lnTo>
                  <a:pt x="300" y="228"/>
                </a:lnTo>
                <a:lnTo>
                  <a:pt x="296" y="231"/>
                </a:lnTo>
                <a:lnTo>
                  <a:pt x="188" y="217"/>
                </a:lnTo>
                <a:lnTo>
                  <a:pt x="230" y="263"/>
                </a:lnTo>
                <a:cubicBezTo>
                  <a:pt x="237" y="271"/>
                  <a:pt x="244" y="272"/>
                  <a:pt x="252" y="265"/>
                </a:cubicBezTo>
                <a:lnTo>
                  <a:pt x="255" y="267"/>
                </a:lnTo>
                <a:lnTo>
                  <a:pt x="229" y="292"/>
                </a:lnTo>
                <a:close/>
                <a:moveTo>
                  <a:pt x="224" y="291"/>
                </a:moveTo>
                <a:lnTo>
                  <a:pt x="227" y="293"/>
                </a:lnTo>
                <a:lnTo>
                  <a:pt x="202" y="337"/>
                </a:lnTo>
                <a:lnTo>
                  <a:pt x="198" y="335"/>
                </a:lnTo>
                <a:cubicBezTo>
                  <a:pt x="199" y="335"/>
                  <a:pt x="199" y="334"/>
                  <a:pt x="199" y="333"/>
                </a:cubicBezTo>
                <a:cubicBezTo>
                  <a:pt x="203" y="326"/>
                  <a:pt x="203" y="322"/>
                  <a:pt x="199" y="321"/>
                </a:cubicBezTo>
                <a:cubicBezTo>
                  <a:pt x="196" y="319"/>
                  <a:pt x="188" y="318"/>
                  <a:pt x="178" y="317"/>
                </a:cubicBezTo>
                <a:lnTo>
                  <a:pt x="160" y="347"/>
                </a:lnTo>
                <a:cubicBezTo>
                  <a:pt x="167" y="357"/>
                  <a:pt x="172" y="363"/>
                  <a:pt x="174" y="364"/>
                </a:cubicBezTo>
                <a:cubicBezTo>
                  <a:pt x="177" y="365"/>
                  <a:pt x="181" y="363"/>
                  <a:pt x="186" y="356"/>
                </a:cubicBezTo>
                <a:cubicBezTo>
                  <a:pt x="186" y="356"/>
                  <a:pt x="186" y="356"/>
                  <a:pt x="186" y="356"/>
                </a:cubicBezTo>
                <a:lnTo>
                  <a:pt x="190" y="358"/>
                </a:lnTo>
                <a:lnTo>
                  <a:pt x="174" y="385"/>
                </a:lnTo>
                <a:lnTo>
                  <a:pt x="170" y="383"/>
                </a:lnTo>
                <a:cubicBezTo>
                  <a:pt x="174" y="378"/>
                  <a:pt x="171" y="370"/>
                  <a:pt x="162" y="361"/>
                </a:cubicBezTo>
                <a:lnTo>
                  <a:pt x="104" y="287"/>
                </a:lnTo>
                <a:lnTo>
                  <a:pt x="107" y="283"/>
                </a:lnTo>
                <a:lnTo>
                  <a:pt x="196" y="295"/>
                </a:lnTo>
                <a:cubicBezTo>
                  <a:pt x="214" y="297"/>
                  <a:pt x="223" y="296"/>
                  <a:pt x="224" y="291"/>
                </a:cubicBezTo>
                <a:close/>
                <a:moveTo>
                  <a:pt x="156" y="342"/>
                </a:moveTo>
                <a:lnTo>
                  <a:pt x="171" y="316"/>
                </a:lnTo>
                <a:lnTo>
                  <a:pt x="130" y="310"/>
                </a:lnTo>
                <a:lnTo>
                  <a:pt x="156" y="342"/>
                </a:lnTo>
                <a:close/>
                <a:moveTo>
                  <a:pt x="148" y="485"/>
                </a:moveTo>
                <a:lnTo>
                  <a:pt x="145" y="484"/>
                </a:lnTo>
                <a:cubicBezTo>
                  <a:pt x="147" y="476"/>
                  <a:pt x="145" y="471"/>
                  <a:pt x="138" y="469"/>
                </a:cubicBezTo>
                <a:lnTo>
                  <a:pt x="62" y="448"/>
                </a:lnTo>
                <a:cubicBezTo>
                  <a:pt x="56" y="446"/>
                  <a:pt x="52" y="450"/>
                  <a:pt x="49" y="458"/>
                </a:cubicBezTo>
                <a:lnTo>
                  <a:pt x="45" y="457"/>
                </a:lnTo>
                <a:lnTo>
                  <a:pt x="58" y="411"/>
                </a:lnTo>
                <a:cubicBezTo>
                  <a:pt x="68" y="375"/>
                  <a:pt x="90" y="361"/>
                  <a:pt x="123" y="368"/>
                </a:cubicBezTo>
                <a:cubicBezTo>
                  <a:pt x="156" y="378"/>
                  <a:pt x="168" y="401"/>
                  <a:pt x="161" y="437"/>
                </a:cubicBezTo>
                <a:lnTo>
                  <a:pt x="148" y="485"/>
                </a:lnTo>
                <a:close/>
                <a:moveTo>
                  <a:pt x="68" y="424"/>
                </a:moveTo>
                <a:lnTo>
                  <a:pt x="144" y="444"/>
                </a:lnTo>
                <a:cubicBezTo>
                  <a:pt x="150" y="446"/>
                  <a:pt x="154" y="444"/>
                  <a:pt x="155" y="438"/>
                </a:cubicBezTo>
                <a:cubicBezTo>
                  <a:pt x="161" y="417"/>
                  <a:pt x="148" y="403"/>
                  <a:pt x="117" y="395"/>
                </a:cubicBezTo>
                <a:cubicBezTo>
                  <a:pt x="86" y="388"/>
                  <a:pt x="68" y="394"/>
                  <a:pt x="63" y="412"/>
                </a:cubicBezTo>
                <a:cubicBezTo>
                  <a:pt x="61" y="419"/>
                  <a:pt x="63" y="423"/>
                  <a:pt x="68" y="424"/>
                </a:cubicBezTo>
                <a:close/>
                <a:moveTo>
                  <a:pt x="42" y="483"/>
                </a:moveTo>
                <a:lnTo>
                  <a:pt x="46" y="483"/>
                </a:lnTo>
                <a:cubicBezTo>
                  <a:pt x="47" y="492"/>
                  <a:pt x="51" y="496"/>
                  <a:pt x="60" y="495"/>
                </a:cubicBezTo>
                <a:lnTo>
                  <a:pt x="110" y="495"/>
                </a:lnTo>
                <a:cubicBezTo>
                  <a:pt x="124" y="495"/>
                  <a:pt x="134" y="498"/>
                  <a:pt x="140" y="504"/>
                </a:cubicBezTo>
                <a:cubicBezTo>
                  <a:pt x="147" y="510"/>
                  <a:pt x="150" y="521"/>
                  <a:pt x="151" y="534"/>
                </a:cubicBezTo>
                <a:cubicBezTo>
                  <a:pt x="151" y="548"/>
                  <a:pt x="148" y="559"/>
                  <a:pt x="142" y="566"/>
                </a:cubicBezTo>
                <a:cubicBezTo>
                  <a:pt x="136" y="574"/>
                  <a:pt x="127" y="578"/>
                  <a:pt x="113" y="577"/>
                </a:cubicBezTo>
                <a:lnTo>
                  <a:pt x="61" y="577"/>
                </a:lnTo>
                <a:cubicBezTo>
                  <a:pt x="51" y="577"/>
                  <a:pt x="46" y="581"/>
                  <a:pt x="46" y="590"/>
                </a:cubicBezTo>
                <a:lnTo>
                  <a:pt x="42" y="590"/>
                </a:lnTo>
                <a:lnTo>
                  <a:pt x="42" y="537"/>
                </a:lnTo>
                <a:lnTo>
                  <a:pt x="46" y="537"/>
                </a:lnTo>
                <a:cubicBezTo>
                  <a:pt x="45" y="548"/>
                  <a:pt x="50" y="553"/>
                  <a:pt x="61" y="552"/>
                </a:cubicBezTo>
                <a:lnTo>
                  <a:pt x="113" y="552"/>
                </a:lnTo>
                <a:cubicBezTo>
                  <a:pt x="134" y="553"/>
                  <a:pt x="144" y="545"/>
                  <a:pt x="144" y="529"/>
                </a:cubicBezTo>
                <a:cubicBezTo>
                  <a:pt x="144" y="510"/>
                  <a:pt x="133" y="501"/>
                  <a:pt x="110" y="502"/>
                </a:cubicBezTo>
                <a:lnTo>
                  <a:pt x="62" y="502"/>
                </a:lnTo>
                <a:cubicBezTo>
                  <a:pt x="51" y="501"/>
                  <a:pt x="46" y="506"/>
                  <a:pt x="46" y="517"/>
                </a:cubicBezTo>
                <a:lnTo>
                  <a:pt x="42" y="517"/>
                </a:lnTo>
                <a:lnTo>
                  <a:pt x="42" y="483"/>
                </a:lnTo>
                <a:close/>
                <a:moveTo>
                  <a:pt x="77" y="705"/>
                </a:moveTo>
                <a:lnTo>
                  <a:pt x="74" y="706"/>
                </a:lnTo>
                <a:lnTo>
                  <a:pt x="49" y="621"/>
                </a:lnTo>
                <a:lnTo>
                  <a:pt x="79" y="612"/>
                </a:lnTo>
                <a:lnTo>
                  <a:pt x="80" y="615"/>
                </a:lnTo>
                <a:cubicBezTo>
                  <a:pt x="63" y="623"/>
                  <a:pt x="58" y="636"/>
                  <a:pt x="65" y="656"/>
                </a:cubicBezTo>
                <a:cubicBezTo>
                  <a:pt x="67" y="664"/>
                  <a:pt x="70" y="667"/>
                  <a:pt x="75" y="665"/>
                </a:cubicBezTo>
                <a:lnTo>
                  <a:pt x="110" y="655"/>
                </a:lnTo>
                <a:cubicBezTo>
                  <a:pt x="107" y="640"/>
                  <a:pt x="98" y="635"/>
                  <a:pt x="81" y="638"/>
                </a:cubicBezTo>
                <a:lnTo>
                  <a:pt x="80" y="634"/>
                </a:lnTo>
                <a:lnTo>
                  <a:pt x="131" y="620"/>
                </a:lnTo>
                <a:lnTo>
                  <a:pt x="132" y="624"/>
                </a:lnTo>
                <a:cubicBezTo>
                  <a:pt x="116" y="629"/>
                  <a:pt x="111" y="639"/>
                  <a:pt x="116" y="653"/>
                </a:cubicBezTo>
                <a:lnTo>
                  <a:pt x="151" y="643"/>
                </a:lnTo>
                <a:cubicBezTo>
                  <a:pt x="159" y="642"/>
                  <a:pt x="161" y="635"/>
                  <a:pt x="157" y="624"/>
                </a:cubicBezTo>
                <a:lnTo>
                  <a:pt x="161" y="623"/>
                </a:lnTo>
                <a:lnTo>
                  <a:pt x="176" y="677"/>
                </a:lnTo>
                <a:lnTo>
                  <a:pt x="173" y="678"/>
                </a:lnTo>
                <a:cubicBezTo>
                  <a:pt x="169" y="668"/>
                  <a:pt x="164" y="665"/>
                  <a:pt x="158" y="668"/>
                </a:cubicBezTo>
                <a:lnTo>
                  <a:pt x="85" y="688"/>
                </a:lnTo>
                <a:cubicBezTo>
                  <a:pt x="77" y="690"/>
                  <a:pt x="75" y="696"/>
                  <a:pt x="77" y="705"/>
                </a:cubicBezTo>
                <a:close/>
                <a:moveTo>
                  <a:pt x="575" y="969"/>
                </a:moveTo>
                <a:cubicBezTo>
                  <a:pt x="579" y="986"/>
                  <a:pt x="584" y="997"/>
                  <a:pt x="590" y="1001"/>
                </a:cubicBezTo>
                <a:cubicBezTo>
                  <a:pt x="596" y="1006"/>
                  <a:pt x="603" y="1007"/>
                  <a:pt x="611" y="1005"/>
                </a:cubicBezTo>
                <a:cubicBezTo>
                  <a:pt x="618" y="1004"/>
                  <a:pt x="623" y="999"/>
                  <a:pt x="627" y="993"/>
                </a:cubicBezTo>
                <a:cubicBezTo>
                  <a:pt x="631" y="986"/>
                  <a:pt x="631" y="974"/>
                  <a:pt x="627" y="957"/>
                </a:cubicBezTo>
                <a:cubicBezTo>
                  <a:pt x="623" y="941"/>
                  <a:pt x="618" y="930"/>
                  <a:pt x="611" y="925"/>
                </a:cubicBezTo>
                <a:cubicBezTo>
                  <a:pt x="605" y="921"/>
                  <a:pt x="598" y="920"/>
                  <a:pt x="591" y="921"/>
                </a:cubicBezTo>
                <a:cubicBezTo>
                  <a:pt x="583" y="923"/>
                  <a:pt x="578" y="927"/>
                  <a:pt x="575" y="933"/>
                </a:cubicBezTo>
                <a:cubicBezTo>
                  <a:pt x="571" y="940"/>
                  <a:pt x="571" y="953"/>
                  <a:pt x="575" y="969"/>
                </a:cubicBezTo>
                <a:close/>
                <a:moveTo>
                  <a:pt x="558" y="973"/>
                </a:moveTo>
                <a:cubicBezTo>
                  <a:pt x="556" y="961"/>
                  <a:pt x="555" y="951"/>
                  <a:pt x="556" y="943"/>
                </a:cubicBezTo>
                <a:cubicBezTo>
                  <a:pt x="558" y="935"/>
                  <a:pt x="561" y="928"/>
                  <a:pt x="566" y="922"/>
                </a:cubicBezTo>
                <a:cubicBezTo>
                  <a:pt x="572" y="917"/>
                  <a:pt x="579" y="913"/>
                  <a:pt x="589" y="911"/>
                </a:cubicBezTo>
                <a:cubicBezTo>
                  <a:pt x="596" y="909"/>
                  <a:pt x="602" y="909"/>
                  <a:pt x="608" y="910"/>
                </a:cubicBezTo>
                <a:cubicBezTo>
                  <a:pt x="613" y="911"/>
                  <a:pt x="619" y="913"/>
                  <a:pt x="623" y="917"/>
                </a:cubicBezTo>
                <a:cubicBezTo>
                  <a:pt x="627" y="920"/>
                  <a:pt x="631" y="925"/>
                  <a:pt x="635" y="930"/>
                </a:cubicBezTo>
                <a:cubicBezTo>
                  <a:pt x="638" y="936"/>
                  <a:pt x="641" y="943"/>
                  <a:pt x="643" y="954"/>
                </a:cubicBezTo>
                <a:cubicBezTo>
                  <a:pt x="646" y="966"/>
                  <a:pt x="647" y="976"/>
                  <a:pt x="645" y="984"/>
                </a:cubicBezTo>
                <a:cubicBezTo>
                  <a:pt x="644" y="992"/>
                  <a:pt x="640" y="999"/>
                  <a:pt x="635" y="1004"/>
                </a:cubicBezTo>
                <a:cubicBezTo>
                  <a:pt x="630" y="1010"/>
                  <a:pt x="622" y="1013"/>
                  <a:pt x="613" y="1016"/>
                </a:cubicBezTo>
                <a:cubicBezTo>
                  <a:pt x="600" y="1019"/>
                  <a:pt x="590" y="1017"/>
                  <a:pt x="581" y="1012"/>
                </a:cubicBezTo>
                <a:cubicBezTo>
                  <a:pt x="570" y="1005"/>
                  <a:pt x="563" y="992"/>
                  <a:pt x="558" y="973"/>
                </a:cubicBezTo>
                <a:close/>
                <a:moveTo>
                  <a:pt x="746" y="937"/>
                </a:moveTo>
                <a:lnTo>
                  <a:pt x="762" y="929"/>
                </a:lnTo>
                <a:cubicBezTo>
                  <a:pt x="766" y="934"/>
                  <a:pt x="771" y="938"/>
                  <a:pt x="776" y="939"/>
                </a:cubicBezTo>
                <a:cubicBezTo>
                  <a:pt x="782" y="940"/>
                  <a:pt x="788" y="939"/>
                  <a:pt x="794" y="937"/>
                </a:cubicBezTo>
                <a:cubicBezTo>
                  <a:pt x="802" y="933"/>
                  <a:pt x="807" y="929"/>
                  <a:pt x="810" y="922"/>
                </a:cubicBezTo>
                <a:cubicBezTo>
                  <a:pt x="814" y="916"/>
                  <a:pt x="813" y="909"/>
                  <a:pt x="810" y="902"/>
                </a:cubicBezTo>
                <a:cubicBezTo>
                  <a:pt x="807" y="895"/>
                  <a:pt x="802" y="891"/>
                  <a:pt x="795" y="889"/>
                </a:cubicBezTo>
                <a:cubicBezTo>
                  <a:pt x="789" y="887"/>
                  <a:pt x="781" y="888"/>
                  <a:pt x="773" y="891"/>
                </a:cubicBezTo>
                <a:cubicBezTo>
                  <a:pt x="768" y="894"/>
                  <a:pt x="764" y="896"/>
                  <a:pt x="761" y="900"/>
                </a:cubicBezTo>
                <a:cubicBezTo>
                  <a:pt x="758" y="903"/>
                  <a:pt x="756" y="907"/>
                  <a:pt x="755" y="911"/>
                </a:cubicBezTo>
                <a:lnTo>
                  <a:pt x="739" y="915"/>
                </a:lnTo>
                <a:lnTo>
                  <a:pt x="729" y="861"/>
                </a:lnTo>
                <a:lnTo>
                  <a:pt x="792" y="834"/>
                </a:lnTo>
                <a:lnTo>
                  <a:pt x="797" y="845"/>
                </a:lnTo>
                <a:lnTo>
                  <a:pt x="747" y="867"/>
                </a:lnTo>
                <a:lnTo>
                  <a:pt x="752" y="895"/>
                </a:lnTo>
                <a:cubicBezTo>
                  <a:pt x="757" y="888"/>
                  <a:pt x="764" y="883"/>
                  <a:pt x="773" y="879"/>
                </a:cubicBezTo>
                <a:cubicBezTo>
                  <a:pt x="784" y="875"/>
                  <a:pt x="794" y="874"/>
                  <a:pt x="805" y="876"/>
                </a:cubicBezTo>
                <a:cubicBezTo>
                  <a:pt x="815" y="879"/>
                  <a:pt x="822" y="885"/>
                  <a:pt x="826" y="894"/>
                </a:cubicBezTo>
                <a:cubicBezTo>
                  <a:pt x="830" y="902"/>
                  <a:pt x="830" y="911"/>
                  <a:pt x="827" y="921"/>
                </a:cubicBezTo>
                <a:cubicBezTo>
                  <a:pt x="822" y="932"/>
                  <a:pt x="813" y="940"/>
                  <a:pt x="799" y="946"/>
                </a:cubicBezTo>
                <a:cubicBezTo>
                  <a:pt x="787" y="951"/>
                  <a:pt x="777" y="953"/>
                  <a:pt x="767" y="951"/>
                </a:cubicBezTo>
                <a:cubicBezTo>
                  <a:pt x="758" y="949"/>
                  <a:pt x="751" y="944"/>
                  <a:pt x="746" y="937"/>
                </a:cubicBezTo>
                <a:close/>
                <a:moveTo>
                  <a:pt x="444" y="941"/>
                </a:moveTo>
                <a:cubicBezTo>
                  <a:pt x="446" y="934"/>
                  <a:pt x="445" y="928"/>
                  <a:pt x="442" y="922"/>
                </a:cubicBezTo>
                <a:cubicBezTo>
                  <a:pt x="438" y="916"/>
                  <a:pt x="433" y="913"/>
                  <a:pt x="426" y="910"/>
                </a:cubicBezTo>
                <a:cubicBezTo>
                  <a:pt x="419" y="908"/>
                  <a:pt x="412" y="909"/>
                  <a:pt x="406" y="912"/>
                </a:cubicBezTo>
                <a:cubicBezTo>
                  <a:pt x="399" y="915"/>
                  <a:pt x="395" y="920"/>
                  <a:pt x="393" y="927"/>
                </a:cubicBezTo>
                <a:cubicBezTo>
                  <a:pt x="391" y="933"/>
                  <a:pt x="392" y="939"/>
                  <a:pt x="395" y="945"/>
                </a:cubicBezTo>
                <a:cubicBezTo>
                  <a:pt x="399" y="950"/>
                  <a:pt x="405" y="954"/>
                  <a:pt x="412" y="956"/>
                </a:cubicBezTo>
                <a:cubicBezTo>
                  <a:pt x="419" y="958"/>
                  <a:pt x="426" y="958"/>
                  <a:pt x="432" y="956"/>
                </a:cubicBezTo>
                <a:cubicBezTo>
                  <a:pt x="438" y="953"/>
                  <a:pt x="442" y="948"/>
                  <a:pt x="444" y="941"/>
                </a:cubicBezTo>
                <a:close/>
                <a:moveTo>
                  <a:pt x="366" y="966"/>
                </a:moveTo>
                <a:lnTo>
                  <a:pt x="381" y="969"/>
                </a:lnTo>
                <a:cubicBezTo>
                  <a:pt x="381" y="975"/>
                  <a:pt x="382" y="980"/>
                  <a:pt x="385" y="984"/>
                </a:cubicBezTo>
                <a:cubicBezTo>
                  <a:pt x="388" y="987"/>
                  <a:pt x="392" y="990"/>
                  <a:pt x="398" y="992"/>
                </a:cubicBezTo>
                <a:cubicBezTo>
                  <a:pt x="402" y="993"/>
                  <a:pt x="407" y="994"/>
                  <a:pt x="411" y="993"/>
                </a:cubicBezTo>
                <a:cubicBezTo>
                  <a:pt x="415" y="992"/>
                  <a:pt x="419" y="991"/>
                  <a:pt x="422" y="989"/>
                </a:cubicBezTo>
                <a:cubicBezTo>
                  <a:pt x="426" y="987"/>
                  <a:pt x="429" y="983"/>
                  <a:pt x="432" y="979"/>
                </a:cubicBezTo>
                <a:cubicBezTo>
                  <a:pt x="435" y="974"/>
                  <a:pt x="437" y="970"/>
                  <a:pt x="439" y="964"/>
                </a:cubicBezTo>
                <a:cubicBezTo>
                  <a:pt x="439" y="964"/>
                  <a:pt x="439" y="963"/>
                  <a:pt x="439" y="962"/>
                </a:cubicBezTo>
                <a:cubicBezTo>
                  <a:pt x="435" y="965"/>
                  <a:pt x="430" y="967"/>
                  <a:pt x="423" y="968"/>
                </a:cubicBezTo>
                <a:cubicBezTo>
                  <a:pt x="417" y="968"/>
                  <a:pt x="411" y="968"/>
                  <a:pt x="405" y="966"/>
                </a:cubicBezTo>
                <a:cubicBezTo>
                  <a:pt x="394" y="963"/>
                  <a:pt x="386" y="957"/>
                  <a:pt x="380" y="949"/>
                </a:cubicBezTo>
                <a:cubicBezTo>
                  <a:pt x="375" y="940"/>
                  <a:pt x="374" y="931"/>
                  <a:pt x="377" y="921"/>
                </a:cubicBezTo>
                <a:cubicBezTo>
                  <a:pt x="380" y="911"/>
                  <a:pt x="386" y="904"/>
                  <a:pt x="396" y="900"/>
                </a:cubicBezTo>
                <a:cubicBezTo>
                  <a:pt x="405" y="896"/>
                  <a:pt x="416" y="896"/>
                  <a:pt x="427" y="900"/>
                </a:cubicBezTo>
                <a:cubicBezTo>
                  <a:pt x="436" y="902"/>
                  <a:pt x="443" y="906"/>
                  <a:pt x="449" y="912"/>
                </a:cubicBezTo>
                <a:cubicBezTo>
                  <a:pt x="454" y="917"/>
                  <a:pt x="458" y="924"/>
                  <a:pt x="460" y="932"/>
                </a:cubicBezTo>
                <a:cubicBezTo>
                  <a:pt x="461" y="939"/>
                  <a:pt x="460" y="949"/>
                  <a:pt x="457" y="962"/>
                </a:cubicBezTo>
                <a:cubicBezTo>
                  <a:pt x="453" y="975"/>
                  <a:pt x="448" y="984"/>
                  <a:pt x="442" y="991"/>
                </a:cubicBezTo>
                <a:cubicBezTo>
                  <a:pt x="436" y="997"/>
                  <a:pt x="429" y="1002"/>
                  <a:pt x="421" y="1003"/>
                </a:cubicBezTo>
                <a:cubicBezTo>
                  <a:pt x="413" y="1005"/>
                  <a:pt x="404" y="1005"/>
                  <a:pt x="394" y="1002"/>
                </a:cubicBezTo>
                <a:cubicBezTo>
                  <a:pt x="384" y="999"/>
                  <a:pt x="377" y="994"/>
                  <a:pt x="372" y="988"/>
                </a:cubicBezTo>
                <a:cubicBezTo>
                  <a:pt x="366" y="982"/>
                  <a:pt x="365" y="974"/>
                  <a:pt x="366" y="966"/>
                </a:cubicBezTo>
                <a:close/>
                <a:moveTo>
                  <a:pt x="240" y="932"/>
                </a:moveTo>
                <a:lnTo>
                  <a:pt x="227" y="923"/>
                </a:lnTo>
                <a:lnTo>
                  <a:pt x="272" y="854"/>
                </a:lnTo>
                <a:cubicBezTo>
                  <a:pt x="267" y="854"/>
                  <a:pt x="261" y="854"/>
                  <a:pt x="254" y="853"/>
                </a:cubicBezTo>
                <a:cubicBezTo>
                  <a:pt x="247" y="852"/>
                  <a:pt x="241" y="851"/>
                  <a:pt x="236" y="849"/>
                </a:cubicBezTo>
                <a:lnTo>
                  <a:pt x="243" y="839"/>
                </a:lnTo>
                <a:cubicBezTo>
                  <a:pt x="253" y="841"/>
                  <a:pt x="262" y="842"/>
                  <a:pt x="270" y="841"/>
                </a:cubicBezTo>
                <a:cubicBezTo>
                  <a:pt x="278" y="841"/>
                  <a:pt x="285" y="840"/>
                  <a:pt x="290" y="838"/>
                </a:cubicBezTo>
                <a:lnTo>
                  <a:pt x="299" y="844"/>
                </a:lnTo>
                <a:lnTo>
                  <a:pt x="240" y="932"/>
                </a:lnTo>
                <a:close/>
                <a:moveTo>
                  <a:pt x="406" y="454"/>
                </a:moveTo>
                <a:cubicBezTo>
                  <a:pt x="367" y="453"/>
                  <a:pt x="326" y="455"/>
                  <a:pt x="283" y="458"/>
                </a:cubicBezTo>
                <a:cubicBezTo>
                  <a:pt x="283" y="438"/>
                  <a:pt x="287" y="424"/>
                  <a:pt x="294" y="410"/>
                </a:cubicBezTo>
                <a:cubicBezTo>
                  <a:pt x="302" y="393"/>
                  <a:pt x="330" y="387"/>
                  <a:pt x="361" y="387"/>
                </a:cubicBezTo>
                <a:cubicBezTo>
                  <a:pt x="382" y="387"/>
                  <a:pt x="404" y="399"/>
                  <a:pt x="405" y="422"/>
                </a:cubicBezTo>
                <a:cubicBezTo>
                  <a:pt x="406" y="434"/>
                  <a:pt x="407" y="442"/>
                  <a:pt x="406" y="454"/>
                </a:cubicBezTo>
                <a:close/>
                <a:moveTo>
                  <a:pt x="293" y="497"/>
                </a:moveTo>
                <a:cubicBezTo>
                  <a:pt x="332" y="496"/>
                  <a:pt x="367" y="495"/>
                  <a:pt x="406" y="495"/>
                </a:cubicBezTo>
                <a:cubicBezTo>
                  <a:pt x="409" y="504"/>
                  <a:pt x="410" y="524"/>
                  <a:pt x="408" y="539"/>
                </a:cubicBezTo>
                <a:cubicBezTo>
                  <a:pt x="406" y="553"/>
                  <a:pt x="397" y="561"/>
                  <a:pt x="385" y="564"/>
                </a:cubicBezTo>
                <a:cubicBezTo>
                  <a:pt x="375" y="565"/>
                  <a:pt x="364" y="566"/>
                  <a:pt x="349" y="566"/>
                </a:cubicBezTo>
                <a:cubicBezTo>
                  <a:pt x="332" y="566"/>
                  <a:pt x="322" y="565"/>
                  <a:pt x="308" y="554"/>
                </a:cubicBezTo>
                <a:cubicBezTo>
                  <a:pt x="291" y="541"/>
                  <a:pt x="287" y="525"/>
                  <a:pt x="280" y="510"/>
                </a:cubicBezTo>
                <a:cubicBezTo>
                  <a:pt x="278" y="501"/>
                  <a:pt x="281" y="498"/>
                  <a:pt x="293" y="497"/>
                </a:cubicBezTo>
                <a:close/>
                <a:moveTo>
                  <a:pt x="669" y="411"/>
                </a:moveTo>
                <a:cubicBezTo>
                  <a:pt x="634" y="410"/>
                  <a:pt x="628" y="419"/>
                  <a:pt x="627" y="429"/>
                </a:cubicBezTo>
                <a:cubicBezTo>
                  <a:pt x="627" y="437"/>
                  <a:pt x="636" y="444"/>
                  <a:pt x="654" y="445"/>
                </a:cubicBezTo>
                <a:cubicBezTo>
                  <a:pt x="675" y="445"/>
                  <a:pt x="685" y="445"/>
                  <a:pt x="706" y="445"/>
                </a:cubicBezTo>
                <a:cubicBezTo>
                  <a:pt x="722" y="445"/>
                  <a:pt x="745" y="435"/>
                  <a:pt x="745" y="426"/>
                </a:cubicBezTo>
                <a:cubicBezTo>
                  <a:pt x="746" y="411"/>
                  <a:pt x="731" y="412"/>
                  <a:pt x="711" y="411"/>
                </a:cubicBezTo>
                <a:cubicBezTo>
                  <a:pt x="711" y="411"/>
                  <a:pt x="669" y="411"/>
                  <a:pt x="669" y="411"/>
                </a:cubicBezTo>
                <a:close/>
                <a:moveTo>
                  <a:pt x="654" y="381"/>
                </a:moveTo>
                <a:cubicBezTo>
                  <a:pt x="602" y="382"/>
                  <a:pt x="583" y="403"/>
                  <a:pt x="583" y="429"/>
                </a:cubicBezTo>
                <a:cubicBezTo>
                  <a:pt x="582" y="451"/>
                  <a:pt x="594" y="466"/>
                  <a:pt x="628" y="470"/>
                </a:cubicBezTo>
                <a:cubicBezTo>
                  <a:pt x="664" y="469"/>
                  <a:pt x="701" y="470"/>
                  <a:pt x="738" y="470"/>
                </a:cubicBezTo>
                <a:cubicBezTo>
                  <a:pt x="767" y="469"/>
                  <a:pt x="794" y="455"/>
                  <a:pt x="794" y="430"/>
                </a:cubicBezTo>
                <a:cubicBezTo>
                  <a:pt x="794" y="390"/>
                  <a:pt x="764" y="384"/>
                  <a:pt x="729" y="382"/>
                </a:cubicBezTo>
                <a:cubicBezTo>
                  <a:pt x="729" y="382"/>
                  <a:pt x="654" y="382"/>
                  <a:pt x="654" y="381"/>
                </a:cubicBezTo>
                <a:close/>
                <a:moveTo>
                  <a:pt x="659" y="509"/>
                </a:moveTo>
                <a:cubicBezTo>
                  <a:pt x="624" y="508"/>
                  <a:pt x="617" y="517"/>
                  <a:pt x="617" y="527"/>
                </a:cubicBezTo>
                <a:cubicBezTo>
                  <a:pt x="617" y="535"/>
                  <a:pt x="625" y="541"/>
                  <a:pt x="644" y="543"/>
                </a:cubicBezTo>
                <a:cubicBezTo>
                  <a:pt x="664" y="546"/>
                  <a:pt x="675" y="546"/>
                  <a:pt x="695" y="546"/>
                </a:cubicBezTo>
                <a:cubicBezTo>
                  <a:pt x="712" y="545"/>
                  <a:pt x="747" y="539"/>
                  <a:pt x="748" y="527"/>
                </a:cubicBezTo>
                <a:cubicBezTo>
                  <a:pt x="750" y="512"/>
                  <a:pt x="720" y="510"/>
                  <a:pt x="701" y="509"/>
                </a:cubicBezTo>
                <a:cubicBezTo>
                  <a:pt x="701" y="509"/>
                  <a:pt x="659" y="509"/>
                  <a:pt x="659" y="509"/>
                </a:cubicBezTo>
                <a:close/>
                <a:moveTo>
                  <a:pt x="644" y="482"/>
                </a:moveTo>
                <a:cubicBezTo>
                  <a:pt x="607" y="480"/>
                  <a:pt x="574" y="502"/>
                  <a:pt x="573" y="527"/>
                </a:cubicBezTo>
                <a:cubicBezTo>
                  <a:pt x="573" y="550"/>
                  <a:pt x="590" y="564"/>
                  <a:pt x="624" y="569"/>
                </a:cubicBezTo>
                <a:cubicBezTo>
                  <a:pt x="661" y="574"/>
                  <a:pt x="683" y="575"/>
                  <a:pt x="720" y="576"/>
                </a:cubicBezTo>
                <a:cubicBezTo>
                  <a:pt x="749" y="576"/>
                  <a:pt x="781" y="562"/>
                  <a:pt x="782" y="536"/>
                </a:cubicBezTo>
                <a:cubicBezTo>
                  <a:pt x="784" y="498"/>
                  <a:pt x="755" y="490"/>
                  <a:pt x="719" y="486"/>
                </a:cubicBezTo>
                <a:cubicBezTo>
                  <a:pt x="719" y="486"/>
                  <a:pt x="644" y="483"/>
                  <a:pt x="644" y="482"/>
                </a:cubicBezTo>
                <a:close/>
                <a:moveTo>
                  <a:pt x="709" y="653"/>
                </a:moveTo>
                <a:cubicBezTo>
                  <a:pt x="725" y="653"/>
                  <a:pt x="736" y="658"/>
                  <a:pt x="736" y="670"/>
                </a:cubicBezTo>
                <a:cubicBezTo>
                  <a:pt x="736" y="680"/>
                  <a:pt x="729" y="684"/>
                  <a:pt x="709" y="686"/>
                </a:cubicBezTo>
                <a:cubicBezTo>
                  <a:pt x="686" y="689"/>
                  <a:pt x="677" y="681"/>
                  <a:pt x="680" y="670"/>
                </a:cubicBezTo>
                <a:cubicBezTo>
                  <a:pt x="683" y="661"/>
                  <a:pt x="693" y="653"/>
                  <a:pt x="709" y="653"/>
                </a:cubicBezTo>
                <a:close/>
                <a:moveTo>
                  <a:pt x="595" y="594"/>
                </a:moveTo>
                <a:cubicBezTo>
                  <a:pt x="583" y="598"/>
                  <a:pt x="574" y="607"/>
                  <a:pt x="573" y="613"/>
                </a:cubicBezTo>
                <a:cubicBezTo>
                  <a:pt x="568" y="630"/>
                  <a:pt x="604" y="624"/>
                  <a:pt x="634" y="625"/>
                </a:cubicBezTo>
                <a:cubicBezTo>
                  <a:pt x="651" y="625"/>
                  <a:pt x="659" y="640"/>
                  <a:pt x="640" y="647"/>
                </a:cubicBezTo>
                <a:cubicBezTo>
                  <a:pt x="609" y="651"/>
                  <a:pt x="578" y="656"/>
                  <a:pt x="547" y="660"/>
                </a:cubicBezTo>
                <a:cubicBezTo>
                  <a:pt x="532" y="662"/>
                  <a:pt x="520" y="687"/>
                  <a:pt x="543" y="689"/>
                </a:cubicBezTo>
                <a:cubicBezTo>
                  <a:pt x="561" y="689"/>
                  <a:pt x="598" y="681"/>
                  <a:pt x="636" y="673"/>
                </a:cubicBezTo>
                <a:cubicBezTo>
                  <a:pt x="640" y="672"/>
                  <a:pt x="644" y="673"/>
                  <a:pt x="645" y="677"/>
                </a:cubicBezTo>
                <a:cubicBezTo>
                  <a:pt x="646" y="684"/>
                  <a:pt x="645" y="692"/>
                  <a:pt x="645" y="696"/>
                </a:cubicBezTo>
                <a:cubicBezTo>
                  <a:pt x="628" y="702"/>
                  <a:pt x="555" y="729"/>
                  <a:pt x="540" y="734"/>
                </a:cubicBezTo>
                <a:cubicBezTo>
                  <a:pt x="528" y="739"/>
                  <a:pt x="524" y="760"/>
                  <a:pt x="556" y="757"/>
                </a:cubicBezTo>
                <a:cubicBezTo>
                  <a:pt x="583" y="755"/>
                  <a:pt x="614" y="745"/>
                  <a:pt x="645" y="736"/>
                </a:cubicBezTo>
                <a:cubicBezTo>
                  <a:pt x="650" y="765"/>
                  <a:pt x="661" y="787"/>
                  <a:pt x="684" y="803"/>
                </a:cubicBezTo>
                <a:cubicBezTo>
                  <a:pt x="695" y="808"/>
                  <a:pt x="704" y="806"/>
                  <a:pt x="702" y="785"/>
                </a:cubicBezTo>
                <a:cubicBezTo>
                  <a:pt x="690" y="760"/>
                  <a:pt x="683" y="748"/>
                  <a:pt x="683" y="739"/>
                </a:cubicBezTo>
                <a:cubicBezTo>
                  <a:pt x="680" y="728"/>
                  <a:pt x="684" y="723"/>
                  <a:pt x="696" y="723"/>
                </a:cubicBezTo>
                <a:cubicBezTo>
                  <a:pt x="705" y="723"/>
                  <a:pt x="714" y="722"/>
                  <a:pt x="723" y="722"/>
                </a:cubicBezTo>
                <a:cubicBezTo>
                  <a:pt x="728" y="722"/>
                  <a:pt x="734" y="722"/>
                  <a:pt x="739" y="718"/>
                </a:cubicBezTo>
                <a:cubicBezTo>
                  <a:pt x="747" y="712"/>
                  <a:pt x="764" y="692"/>
                  <a:pt x="769" y="684"/>
                </a:cubicBezTo>
                <a:cubicBezTo>
                  <a:pt x="769" y="675"/>
                  <a:pt x="768" y="672"/>
                  <a:pt x="768" y="663"/>
                </a:cubicBezTo>
                <a:cubicBezTo>
                  <a:pt x="769" y="658"/>
                  <a:pt x="770" y="653"/>
                  <a:pt x="772" y="648"/>
                </a:cubicBezTo>
                <a:cubicBezTo>
                  <a:pt x="774" y="645"/>
                  <a:pt x="777" y="644"/>
                  <a:pt x="778" y="639"/>
                </a:cubicBezTo>
                <a:cubicBezTo>
                  <a:pt x="774" y="624"/>
                  <a:pt x="774" y="609"/>
                  <a:pt x="771" y="592"/>
                </a:cubicBezTo>
                <a:cubicBezTo>
                  <a:pt x="770" y="579"/>
                  <a:pt x="752" y="580"/>
                  <a:pt x="750" y="590"/>
                </a:cubicBezTo>
                <a:cubicBezTo>
                  <a:pt x="749" y="597"/>
                  <a:pt x="749" y="605"/>
                  <a:pt x="748" y="612"/>
                </a:cubicBezTo>
                <a:cubicBezTo>
                  <a:pt x="745" y="631"/>
                  <a:pt x="731" y="631"/>
                  <a:pt x="719" y="632"/>
                </a:cubicBezTo>
                <a:cubicBezTo>
                  <a:pt x="708" y="632"/>
                  <a:pt x="685" y="632"/>
                  <a:pt x="693" y="615"/>
                </a:cubicBezTo>
                <a:cubicBezTo>
                  <a:pt x="704" y="599"/>
                  <a:pt x="700" y="586"/>
                  <a:pt x="684" y="588"/>
                </a:cubicBezTo>
                <a:cubicBezTo>
                  <a:pt x="677" y="589"/>
                  <a:pt x="669" y="592"/>
                  <a:pt x="661" y="593"/>
                </a:cubicBezTo>
                <a:cubicBezTo>
                  <a:pt x="652" y="593"/>
                  <a:pt x="627" y="590"/>
                  <a:pt x="613" y="590"/>
                </a:cubicBezTo>
                <a:cubicBezTo>
                  <a:pt x="606" y="590"/>
                  <a:pt x="604" y="590"/>
                  <a:pt x="595" y="594"/>
                </a:cubicBezTo>
                <a:close/>
                <a:moveTo>
                  <a:pt x="570" y="199"/>
                </a:moveTo>
                <a:cubicBezTo>
                  <a:pt x="584" y="216"/>
                  <a:pt x="585" y="251"/>
                  <a:pt x="546" y="296"/>
                </a:cubicBezTo>
                <a:cubicBezTo>
                  <a:pt x="555" y="306"/>
                  <a:pt x="563" y="316"/>
                  <a:pt x="572" y="326"/>
                </a:cubicBezTo>
                <a:cubicBezTo>
                  <a:pt x="614" y="321"/>
                  <a:pt x="653" y="316"/>
                  <a:pt x="693" y="316"/>
                </a:cubicBezTo>
                <a:cubicBezTo>
                  <a:pt x="755" y="315"/>
                  <a:pt x="784" y="326"/>
                  <a:pt x="791" y="344"/>
                </a:cubicBezTo>
                <a:cubicBezTo>
                  <a:pt x="796" y="358"/>
                  <a:pt x="785" y="358"/>
                  <a:pt x="774" y="358"/>
                </a:cubicBezTo>
                <a:cubicBezTo>
                  <a:pt x="719" y="359"/>
                  <a:pt x="659" y="360"/>
                  <a:pt x="595" y="360"/>
                </a:cubicBezTo>
                <a:cubicBezTo>
                  <a:pt x="581" y="360"/>
                  <a:pt x="559" y="358"/>
                  <a:pt x="558" y="382"/>
                </a:cubicBezTo>
                <a:cubicBezTo>
                  <a:pt x="563" y="416"/>
                  <a:pt x="563" y="445"/>
                  <a:pt x="555" y="480"/>
                </a:cubicBezTo>
                <a:cubicBezTo>
                  <a:pt x="551" y="501"/>
                  <a:pt x="543" y="524"/>
                  <a:pt x="533" y="552"/>
                </a:cubicBezTo>
                <a:cubicBezTo>
                  <a:pt x="528" y="565"/>
                  <a:pt x="523" y="581"/>
                  <a:pt x="522" y="595"/>
                </a:cubicBezTo>
                <a:cubicBezTo>
                  <a:pt x="521" y="603"/>
                  <a:pt x="520" y="615"/>
                  <a:pt x="518" y="623"/>
                </a:cubicBezTo>
                <a:cubicBezTo>
                  <a:pt x="508" y="681"/>
                  <a:pt x="509" y="735"/>
                  <a:pt x="517" y="786"/>
                </a:cubicBezTo>
                <a:cubicBezTo>
                  <a:pt x="522" y="815"/>
                  <a:pt x="523" y="837"/>
                  <a:pt x="515" y="846"/>
                </a:cubicBezTo>
                <a:cubicBezTo>
                  <a:pt x="512" y="850"/>
                  <a:pt x="508" y="850"/>
                  <a:pt x="503" y="848"/>
                </a:cubicBezTo>
                <a:cubicBezTo>
                  <a:pt x="489" y="840"/>
                  <a:pt x="473" y="808"/>
                  <a:pt x="472" y="787"/>
                </a:cubicBezTo>
                <a:cubicBezTo>
                  <a:pt x="471" y="759"/>
                  <a:pt x="468" y="730"/>
                  <a:pt x="467" y="702"/>
                </a:cubicBezTo>
                <a:cubicBezTo>
                  <a:pt x="467" y="686"/>
                  <a:pt x="464" y="680"/>
                  <a:pt x="451" y="679"/>
                </a:cubicBezTo>
                <a:cubicBezTo>
                  <a:pt x="388" y="677"/>
                  <a:pt x="325" y="676"/>
                  <a:pt x="263" y="673"/>
                </a:cubicBezTo>
                <a:cubicBezTo>
                  <a:pt x="251" y="673"/>
                  <a:pt x="242" y="678"/>
                  <a:pt x="235" y="686"/>
                </a:cubicBezTo>
                <a:cubicBezTo>
                  <a:pt x="291" y="792"/>
                  <a:pt x="402" y="864"/>
                  <a:pt x="530" y="864"/>
                </a:cubicBezTo>
                <a:cubicBezTo>
                  <a:pt x="714" y="864"/>
                  <a:pt x="864" y="714"/>
                  <a:pt x="864" y="530"/>
                </a:cubicBezTo>
                <a:cubicBezTo>
                  <a:pt x="864" y="360"/>
                  <a:pt x="735" y="219"/>
                  <a:pt x="570" y="199"/>
                </a:cubicBezTo>
                <a:close/>
                <a:moveTo>
                  <a:pt x="447" y="417"/>
                </a:moveTo>
                <a:cubicBezTo>
                  <a:pt x="448" y="422"/>
                  <a:pt x="449" y="426"/>
                  <a:pt x="450" y="431"/>
                </a:cubicBezTo>
                <a:cubicBezTo>
                  <a:pt x="456" y="437"/>
                  <a:pt x="465" y="438"/>
                  <a:pt x="476" y="432"/>
                </a:cubicBezTo>
                <a:cubicBezTo>
                  <a:pt x="492" y="421"/>
                  <a:pt x="504" y="409"/>
                  <a:pt x="514" y="397"/>
                </a:cubicBezTo>
                <a:cubicBezTo>
                  <a:pt x="524" y="382"/>
                  <a:pt x="526" y="366"/>
                  <a:pt x="520" y="351"/>
                </a:cubicBezTo>
                <a:cubicBezTo>
                  <a:pt x="518" y="349"/>
                  <a:pt x="515" y="350"/>
                  <a:pt x="511" y="352"/>
                </a:cubicBezTo>
                <a:cubicBezTo>
                  <a:pt x="504" y="357"/>
                  <a:pt x="498" y="362"/>
                  <a:pt x="492" y="366"/>
                </a:cubicBezTo>
                <a:cubicBezTo>
                  <a:pt x="471" y="382"/>
                  <a:pt x="443" y="362"/>
                  <a:pt x="463" y="340"/>
                </a:cubicBezTo>
                <a:cubicBezTo>
                  <a:pt x="463" y="340"/>
                  <a:pt x="505" y="299"/>
                  <a:pt x="523" y="281"/>
                </a:cubicBezTo>
                <a:cubicBezTo>
                  <a:pt x="537" y="267"/>
                  <a:pt x="547" y="217"/>
                  <a:pt x="551" y="197"/>
                </a:cubicBezTo>
                <a:cubicBezTo>
                  <a:pt x="544" y="197"/>
                  <a:pt x="537" y="196"/>
                  <a:pt x="530" y="196"/>
                </a:cubicBezTo>
                <a:cubicBezTo>
                  <a:pt x="346" y="196"/>
                  <a:pt x="196" y="346"/>
                  <a:pt x="196" y="530"/>
                </a:cubicBezTo>
                <a:cubicBezTo>
                  <a:pt x="196" y="579"/>
                  <a:pt x="207" y="626"/>
                  <a:pt x="226" y="668"/>
                </a:cubicBezTo>
                <a:cubicBezTo>
                  <a:pt x="243" y="655"/>
                  <a:pt x="258" y="643"/>
                  <a:pt x="283" y="643"/>
                </a:cubicBezTo>
                <a:cubicBezTo>
                  <a:pt x="346" y="641"/>
                  <a:pt x="410" y="640"/>
                  <a:pt x="473" y="639"/>
                </a:cubicBezTo>
                <a:cubicBezTo>
                  <a:pt x="481" y="607"/>
                  <a:pt x="488" y="575"/>
                  <a:pt x="496" y="543"/>
                </a:cubicBezTo>
                <a:cubicBezTo>
                  <a:pt x="504" y="514"/>
                  <a:pt x="511" y="485"/>
                  <a:pt x="519" y="456"/>
                </a:cubicBezTo>
                <a:cubicBezTo>
                  <a:pt x="517" y="453"/>
                  <a:pt x="514" y="450"/>
                  <a:pt x="511" y="447"/>
                </a:cubicBezTo>
                <a:cubicBezTo>
                  <a:pt x="498" y="461"/>
                  <a:pt x="484" y="475"/>
                  <a:pt x="470" y="488"/>
                </a:cubicBezTo>
                <a:cubicBezTo>
                  <a:pt x="465" y="499"/>
                  <a:pt x="461" y="510"/>
                  <a:pt x="456" y="520"/>
                </a:cubicBezTo>
                <a:cubicBezTo>
                  <a:pt x="455" y="524"/>
                  <a:pt x="455" y="528"/>
                  <a:pt x="455" y="532"/>
                </a:cubicBezTo>
                <a:cubicBezTo>
                  <a:pt x="449" y="579"/>
                  <a:pt x="435" y="599"/>
                  <a:pt x="400" y="604"/>
                </a:cubicBezTo>
                <a:cubicBezTo>
                  <a:pt x="370" y="608"/>
                  <a:pt x="340" y="606"/>
                  <a:pt x="307" y="603"/>
                </a:cubicBezTo>
                <a:cubicBezTo>
                  <a:pt x="271" y="598"/>
                  <a:pt x="252" y="573"/>
                  <a:pt x="244" y="539"/>
                </a:cubicBezTo>
                <a:cubicBezTo>
                  <a:pt x="238" y="510"/>
                  <a:pt x="240" y="484"/>
                  <a:pt x="240" y="456"/>
                </a:cubicBezTo>
                <a:cubicBezTo>
                  <a:pt x="240" y="429"/>
                  <a:pt x="270" y="365"/>
                  <a:pt x="310" y="352"/>
                </a:cubicBezTo>
                <a:cubicBezTo>
                  <a:pt x="346" y="341"/>
                  <a:pt x="392" y="337"/>
                  <a:pt x="418" y="357"/>
                </a:cubicBezTo>
                <a:cubicBezTo>
                  <a:pt x="429" y="366"/>
                  <a:pt x="441" y="388"/>
                  <a:pt x="447" y="417"/>
                </a:cubicBezTo>
                <a:close/>
                <a:moveTo>
                  <a:pt x="530" y="176"/>
                </a:moveTo>
                <a:cubicBezTo>
                  <a:pt x="725" y="176"/>
                  <a:pt x="884" y="335"/>
                  <a:pt x="884" y="530"/>
                </a:cubicBezTo>
                <a:cubicBezTo>
                  <a:pt x="884" y="725"/>
                  <a:pt x="725" y="884"/>
                  <a:pt x="530" y="884"/>
                </a:cubicBezTo>
                <a:cubicBezTo>
                  <a:pt x="335" y="884"/>
                  <a:pt x="176" y="725"/>
                  <a:pt x="176" y="530"/>
                </a:cubicBezTo>
                <a:cubicBezTo>
                  <a:pt x="176" y="335"/>
                  <a:pt x="335" y="176"/>
                  <a:pt x="530" y="176"/>
                </a:cubicBezTo>
                <a:close/>
              </a:path>
            </a:pathLst>
          </a:custGeom>
          <a:solidFill>
            <a:srgbClr val="2B376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1AA0DA"/>
              </a:solidFill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2" name="TextBox 82"/>
          <p:cNvSpPr txBox="1"/>
          <p:nvPr/>
        </p:nvSpPr>
        <p:spPr>
          <a:xfrm>
            <a:off x="5722742" y="3429000"/>
            <a:ext cx="3967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/>
                <a:ea typeface="微软雅黑"/>
              </a:rPr>
              <a:t>个人</a:t>
            </a:r>
            <a:r>
              <a:rPr lang="en-US" altLang="zh-CN" sz="2000" dirty="0">
                <a:solidFill>
                  <a:schemeClr val="bg1"/>
                </a:solidFill>
                <a:latin typeface="微软雅黑"/>
                <a:ea typeface="微软雅黑"/>
              </a:rPr>
              <a:t>PJ</a:t>
            </a:r>
            <a:endParaRPr lang="en-US" altLang="zh-CN" sz="2000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/>
                <a:ea typeface="微软雅黑"/>
              </a:rPr>
              <a:t>2022/12/14</a:t>
            </a:r>
            <a:r>
              <a:rPr lang="zh-CN" altLang="en-US" sz="2000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endParaRPr lang="en-US" altLang="zh-CN" sz="20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64475" y="369715"/>
            <a:ext cx="2813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3.1.1 </a:t>
            </a:r>
            <a:r>
              <a:rPr lang="zh-CN" altLang="en-US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爬取弹幕数据</a:t>
            </a:r>
            <a:endParaRPr lang="zh-CN" altLang="en-US" sz="2400" dirty="0">
              <a:solidFill>
                <a:srgbClr val="2128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42046" y="217405"/>
            <a:ext cx="522429" cy="594095"/>
            <a:chOff x="242046" y="217405"/>
            <a:chExt cx="522429" cy="594095"/>
          </a:xfrm>
        </p:grpSpPr>
        <p:grpSp>
          <p:nvGrpSpPr>
            <p:cNvPr id="14" name="组合 13"/>
            <p:cNvGrpSpPr/>
            <p:nvPr/>
          </p:nvGrpSpPr>
          <p:grpSpPr>
            <a:xfrm>
              <a:off x="342572" y="389597"/>
              <a:ext cx="421903" cy="421903"/>
              <a:chOff x="3682595" y="2150968"/>
              <a:chExt cx="873759" cy="873759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3682595" y="2150968"/>
                <a:ext cx="873759" cy="87375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  <a:cs typeface="+mn-cs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812734" y="2281107"/>
                <a:ext cx="613480" cy="613480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342572" y="217405"/>
              <a:ext cx="172192" cy="172192"/>
            </a:xfrm>
            <a:prstGeom prst="ellipse">
              <a:avLst/>
            </a:prstGeom>
            <a:solidFill>
              <a:srgbClr val="2B3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42046" y="499038"/>
              <a:ext cx="192647" cy="192647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0" scaled="1"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66700" sx="101000" sy="101000" algn="ctr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096000" y="4947883"/>
            <a:ext cx="54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视频上下文信息</a:t>
            </a:r>
            <a:endParaRPr kumimoji="1" lang="en-US" altLang="zh-CN" b="1" dirty="0"/>
          </a:p>
          <a:p>
            <a:pPr lvl="1"/>
            <a:r>
              <a:rPr kumimoji="1" lang="en-US" altLang="zh-CN" b="1" dirty="0"/>
              <a:t>——</a:t>
            </a:r>
            <a:r>
              <a:rPr kumimoji="1" lang="zh-CN" altLang="en-US" b="1" dirty="0"/>
              <a:t>一个视频抓取整个合集的关键信息</a:t>
            </a:r>
            <a:endParaRPr kumimoji="1"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016" y="1842696"/>
            <a:ext cx="6896100" cy="46794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121400" cy="635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0134" y="137568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弹幕爬取输出格式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218041" y="633752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合集里所有视频的获取弹幕的关键信息</a:t>
            </a:r>
            <a:endParaRPr kumimoji="1"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64475" y="369715"/>
            <a:ext cx="2813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3.1.2 </a:t>
            </a:r>
            <a:r>
              <a:rPr lang="zh-CN" altLang="en-US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爬取评论数据</a:t>
            </a:r>
            <a:endParaRPr lang="zh-CN" altLang="en-US" sz="2400" dirty="0">
              <a:solidFill>
                <a:srgbClr val="2128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42046" y="217405"/>
            <a:ext cx="522429" cy="594095"/>
            <a:chOff x="242046" y="217405"/>
            <a:chExt cx="522429" cy="594095"/>
          </a:xfrm>
        </p:grpSpPr>
        <p:grpSp>
          <p:nvGrpSpPr>
            <p:cNvPr id="14" name="组合 13"/>
            <p:cNvGrpSpPr/>
            <p:nvPr/>
          </p:nvGrpSpPr>
          <p:grpSpPr>
            <a:xfrm>
              <a:off x="342572" y="389597"/>
              <a:ext cx="421903" cy="421903"/>
              <a:chOff x="3682595" y="2150968"/>
              <a:chExt cx="873759" cy="873759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3682595" y="2150968"/>
                <a:ext cx="873759" cy="87375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  <a:cs typeface="+mn-cs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812734" y="2281107"/>
                <a:ext cx="613480" cy="613480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342572" y="217405"/>
              <a:ext cx="172192" cy="172192"/>
            </a:xfrm>
            <a:prstGeom prst="ellipse">
              <a:avLst/>
            </a:prstGeom>
            <a:solidFill>
              <a:srgbClr val="2B3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42046" y="499038"/>
              <a:ext cx="192647" cy="192647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0" scaled="1"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66700" sx="101000" sy="101000" algn="ctr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53433"/>
            <a:ext cx="8181180" cy="47038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06" y="738"/>
            <a:ext cx="7772400" cy="348417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81706" y="4314252"/>
            <a:ext cx="4044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2B3763"/>
                </a:solidFill>
              </a:rPr>
              <a:t>如何实现所有评论的爬取？</a:t>
            </a:r>
            <a:endParaRPr kumimoji="1" lang="en-US" altLang="zh-CN" b="1" dirty="0">
              <a:solidFill>
                <a:srgbClr val="2B3763"/>
              </a:solidFill>
            </a:endParaRPr>
          </a:p>
          <a:p>
            <a:r>
              <a:rPr kumimoji="1" lang="zh-CN" altLang="en-US" b="1" dirty="0">
                <a:solidFill>
                  <a:srgbClr val="2B3763"/>
                </a:solidFill>
              </a:rPr>
              <a:t>如何实现评论的评论及其回复的爬取？</a:t>
            </a:r>
            <a:endParaRPr kumimoji="1" lang="zh-CN" altLang="en-US" b="1" dirty="0">
              <a:solidFill>
                <a:srgbClr val="2B3763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64475" y="369715"/>
            <a:ext cx="2813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3.1.2 </a:t>
            </a:r>
            <a:r>
              <a:rPr lang="zh-CN" altLang="en-US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爬取评论数据</a:t>
            </a:r>
            <a:endParaRPr lang="zh-CN" altLang="en-US" sz="2400" dirty="0">
              <a:solidFill>
                <a:srgbClr val="2128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42046" y="217405"/>
            <a:ext cx="522429" cy="594095"/>
            <a:chOff x="242046" y="217405"/>
            <a:chExt cx="522429" cy="594095"/>
          </a:xfrm>
        </p:grpSpPr>
        <p:grpSp>
          <p:nvGrpSpPr>
            <p:cNvPr id="14" name="组合 13"/>
            <p:cNvGrpSpPr/>
            <p:nvPr/>
          </p:nvGrpSpPr>
          <p:grpSpPr>
            <a:xfrm>
              <a:off x="342572" y="389597"/>
              <a:ext cx="421903" cy="421903"/>
              <a:chOff x="3682595" y="2150968"/>
              <a:chExt cx="873759" cy="873759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3682595" y="2150968"/>
                <a:ext cx="873759" cy="87375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  <a:cs typeface="+mn-cs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812734" y="2281107"/>
                <a:ext cx="613480" cy="613480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342572" y="217405"/>
              <a:ext cx="172192" cy="172192"/>
            </a:xfrm>
            <a:prstGeom prst="ellipse">
              <a:avLst/>
            </a:prstGeom>
            <a:solidFill>
              <a:srgbClr val="2B3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42046" y="499038"/>
              <a:ext cx="192647" cy="192647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0" scaled="1"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66700" sx="101000" sy="101000" algn="ctr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305800" y="4251009"/>
            <a:ext cx="4044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solidFill>
                  <a:srgbClr val="2B3763"/>
                </a:solidFill>
              </a:rPr>
              <a:t>Fiddler</a:t>
            </a:r>
            <a:r>
              <a:rPr kumimoji="1" lang="zh-CN" altLang="en-US" b="1" dirty="0">
                <a:solidFill>
                  <a:srgbClr val="2B3763"/>
                </a:solidFill>
              </a:rPr>
              <a:t>抓包</a:t>
            </a:r>
            <a:endParaRPr kumimoji="1" lang="en-US" altLang="zh-CN" b="1" dirty="0">
              <a:solidFill>
                <a:srgbClr val="2B376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2B3763"/>
                </a:solidFill>
              </a:rPr>
              <a:t>动态爬取（更改页面）</a:t>
            </a:r>
            <a:endParaRPr kumimoji="1" lang="en-US" altLang="zh-CN" b="1" dirty="0">
              <a:solidFill>
                <a:srgbClr val="2B376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2B3763"/>
                </a:solidFill>
              </a:rPr>
              <a:t>回复认准</a:t>
            </a:r>
            <a:r>
              <a:rPr kumimoji="1" lang="en-US" altLang="zh-CN" b="1" dirty="0" err="1">
                <a:solidFill>
                  <a:srgbClr val="2B3763"/>
                </a:solidFill>
              </a:rPr>
              <a:t>rpid</a:t>
            </a:r>
            <a:endParaRPr kumimoji="1" lang="en-US" altLang="zh-CN" b="1" dirty="0">
              <a:solidFill>
                <a:srgbClr val="2B3763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0" y="0"/>
            <a:ext cx="7772400" cy="33071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2682"/>
            <a:ext cx="7772400" cy="4475318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64475" y="369715"/>
            <a:ext cx="2813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3.1.2 </a:t>
            </a:r>
            <a:r>
              <a:rPr lang="zh-CN" altLang="en-US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爬取评论数据</a:t>
            </a:r>
            <a:endParaRPr lang="zh-CN" altLang="en-US" sz="2400" dirty="0">
              <a:solidFill>
                <a:srgbClr val="2128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42046" y="217405"/>
            <a:ext cx="522429" cy="594095"/>
            <a:chOff x="242046" y="217405"/>
            <a:chExt cx="522429" cy="594095"/>
          </a:xfrm>
        </p:grpSpPr>
        <p:grpSp>
          <p:nvGrpSpPr>
            <p:cNvPr id="14" name="组合 13"/>
            <p:cNvGrpSpPr/>
            <p:nvPr/>
          </p:nvGrpSpPr>
          <p:grpSpPr>
            <a:xfrm>
              <a:off x="342572" y="389597"/>
              <a:ext cx="421903" cy="421903"/>
              <a:chOff x="3682595" y="2150968"/>
              <a:chExt cx="873759" cy="873759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3682595" y="2150968"/>
                <a:ext cx="873759" cy="87375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  <a:cs typeface="+mn-cs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812734" y="2281107"/>
                <a:ext cx="613480" cy="613480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342572" y="217405"/>
              <a:ext cx="172192" cy="172192"/>
            </a:xfrm>
            <a:prstGeom prst="ellipse">
              <a:avLst/>
            </a:prstGeom>
            <a:solidFill>
              <a:srgbClr val="2B3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42046" y="499038"/>
              <a:ext cx="192647" cy="192647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0" scaled="1"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66700" sx="101000" sy="101000" algn="ctr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856719" y="595361"/>
            <a:ext cx="5091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2B3763"/>
                </a:solidFill>
              </a:rPr>
              <a:t>自动化？</a:t>
            </a:r>
            <a:r>
              <a:rPr kumimoji="1" lang="en-US" altLang="zh-CN" b="1" dirty="0">
                <a:solidFill>
                  <a:srgbClr val="2B3763"/>
                </a:solidFill>
              </a:rPr>
              <a:t>——</a:t>
            </a:r>
            <a:r>
              <a:rPr kumimoji="1" lang="zh-CN" altLang="en-US" b="1" dirty="0">
                <a:solidFill>
                  <a:srgbClr val="2B3763"/>
                </a:solidFill>
              </a:rPr>
              <a:t>抽样</a:t>
            </a:r>
            <a:r>
              <a:rPr kumimoji="1" lang="en-US" altLang="zh-CN" b="1" dirty="0">
                <a:solidFill>
                  <a:srgbClr val="2B3763"/>
                </a:solidFill>
              </a:rPr>
              <a:t>/</a:t>
            </a:r>
            <a:r>
              <a:rPr kumimoji="1" lang="en-US" altLang="zh-CN" b="1" dirty="0" err="1">
                <a:solidFill>
                  <a:srgbClr val="2B3763"/>
                </a:solidFill>
              </a:rPr>
              <a:t>oid</a:t>
            </a:r>
            <a:r>
              <a:rPr kumimoji="1" lang="zh-CN" altLang="en-US" b="1" dirty="0">
                <a:solidFill>
                  <a:srgbClr val="2B3763"/>
                </a:solidFill>
              </a:rPr>
              <a:t>接口</a:t>
            </a:r>
            <a:r>
              <a:rPr kumimoji="1" lang="en-US" altLang="zh-CN" b="1" dirty="0">
                <a:solidFill>
                  <a:srgbClr val="2B3763"/>
                </a:solidFill>
              </a:rPr>
              <a:t>/</a:t>
            </a:r>
            <a:r>
              <a:rPr kumimoji="1" lang="zh-CN" altLang="en-US" b="1" dirty="0">
                <a:solidFill>
                  <a:srgbClr val="2B3763"/>
                </a:solidFill>
              </a:rPr>
              <a:t>时间所限</a:t>
            </a:r>
            <a:endParaRPr kumimoji="1" lang="en-US" altLang="zh-CN" b="1" dirty="0">
              <a:solidFill>
                <a:srgbClr val="2B3763"/>
              </a:solidFill>
            </a:endParaRPr>
          </a:p>
          <a:p>
            <a:endParaRPr kumimoji="1" lang="en-US" altLang="zh-CN" b="1" dirty="0">
              <a:solidFill>
                <a:srgbClr val="2B3763"/>
              </a:solidFill>
            </a:endParaRPr>
          </a:p>
          <a:p>
            <a:endParaRPr kumimoji="1" lang="en-US" altLang="zh-CN" b="1" dirty="0">
              <a:solidFill>
                <a:srgbClr val="2B3763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4486" y="1352527"/>
            <a:ext cx="8367514" cy="54778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808"/>
            <a:ext cx="4205494" cy="2314591"/>
          </a:xfrm>
          <a:prstGeom prst="rect">
            <a:avLst/>
          </a:prstGeom>
        </p:spPr>
      </p:pic>
      <p:sp>
        <p:nvSpPr>
          <p:cNvPr id="18" name="下箭头 17"/>
          <p:cNvSpPr/>
          <p:nvPr/>
        </p:nvSpPr>
        <p:spPr>
          <a:xfrm rot="16542403" flipH="1">
            <a:off x="4106392" y="388422"/>
            <a:ext cx="190071" cy="326690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64475" y="369715"/>
            <a:ext cx="3437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3.2.1 </a:t>
            </a:r>
            <a:r>
              <a:rPr lang="en-US" altLang="zh-CN" sz="2400" dirty="0" err="1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snownlp</a:t>
            </a:r>
            <a:r>
              <a:rPr lang="zh-CN" altLang="en-US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情感分析</a:t>
            </a:r>
            <a:endParaRPr lang="zh-CN" altLang="en-US" sz="2400" dirty="0">
              <a:solidFill>
                <a:srgbClr val="2128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42046" y="217405"/>
            <a:ext cx="522429" cy="594095"/>
            <a:chOff x="242046" y="217405"/>
            <a:chExt cx="522429" cy="594095"/>
          </a:xfrm>
        </p:grpSpPr>
        <p:grpSp>
          <p:nvGrpSpPr>
            <p:cNvPr id="14" name="组合 13"/>
            <p:cNvGrpSpPr/>
            <p:nvPr/>
          </p:nvGrpSpPr>
          <p:grpSpPr>
            <a:xfrm>
              <a:off x="342572" y="389597"/>
              <a:ext cx="421903" cy="421903"/>
              <a:chOff x="3682595" y="2150968"/>
              <a:chExt cx="873759" cy="873759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3682595" y="2150968"/>
                <a:ext cx="873759" cy="87375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  <a:cs typeface="+mn-cs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812734" y="2281107"/>
                <a:ext cx="613480" cy="613480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342572" y="217405"/>
              <a:ext cx="172192" cy="172192"/>
            </a:xfrm>
            <a:prstGeom prst="ellipse">
              <a:avLst/>
            </a:prstGeom>
            <a:solidFill>
              <a:srgbClr val="2B3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42046" y="499038"/>
              <a:ext cx="192647" cy="192647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0" scaled="1"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66700" sx="101000" sy="101000" algn="ctr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  <a:cs typeface="+mn-cs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928658" y="127321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基于词汇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3417332"/>
            <a:ext cx="6021170" cy="344066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8572" y="1260789"/>
            <a:ext cx="3585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2B3763"/>
                </a:solidFill>
              </a:rPr>
              <a:t>Positive</a:t>
            </a:r>
            <a:r>
              <a:rPr kumimoji="1" lang="zh-CN" altLang="en-US" b="1" dirty="0">
                <a:solidFill>
                  <a:srgbClr val="2B3763"/>
                </a:solidFill>
              </a:rPr>
              <a:t>，</a:t>
            </a:r>
            <a:r>
              <a:rPr kumimoji="1" lang="en-US" altLang="zh-CN" b="1" dirty="0">
                <a:solidFill>
                  <a:srgbClr val="2B3763"/>
                </a:solidFill>
              </a:rPr>
              <a:t>negative</a:t>
            </a:r>
            <a:r>
              <a:rPr kumimoji="1" lang="zh-CN" altLang="en-US" b="1" dirty="0">
                <a:solidFill>
                  <a:srgbClr val="2B3763"/>
                </a:solidFill>
              </a:rPr>
              <a:t>，</a:t>
            </a:r>
            <a:r>
              <a:rPr kumimoji="1" lang="en-US" altLang="zh-CN" b="1" dirty="0">
                <a:solidFill>
                  <a:srgbClr val="2B3763"/>
                </a:solidFill>
              </a:rPr>
              <a:t>neutral</a:t>
            </a:r>
            <a:endParaRPr kumimoji="1" lang="en-US" altLang="zh-CN" b="1" dirty="0">
              <a:solidFill>
                <a:srgbClr val="2B3763"/>
              </a:solidFill>
            </a:endParaRPr>
          </a:p>
          <a:p>
            <a:r>
              <a:rPr kumimoji="1" lang="zh-CN" altLang="en-US" b="1" dirty="0">
                <a:solidFill>
                  <a:srgbClr val="2B3763"/>
                </a:solidFill>
              </a:rPr>
              <a:t>基于词语</a:t>
            </a:r>
            <a:endParaRPr kumimoji="1" lang="zh-CN" altLang="en-US" b="1" dirty="0">
              <a:solidFill>
                <a:srgbClr val="2B3763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171" y="113775"/>
            <a:ext cx="6137846" cy="35073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438400" y="30480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弹幕情感分析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866743" y="37081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评论情感分析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392340" y="4870225"/>
            <a:ext cx="4904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最受喜爱：</a:t>
            </a:r>
            <a:r>
              <a:rPr kumimoji="1" lang="en-US" altLang="zh-CN" dirty="0"/>
              <a:t>2005</a:t>
            </a:r>
            <a:r>
              <a:rPr kumimoji="1" lang="zh-CN" altLang="en-US" dirty="0"/>
              <a:t>年左右</a:t>
            </a:r>
            <a:endParaRPr kumimoji="1" lang="en-US" altLang="zh-CN" dirty="0"/>
          </a:p>
          <a:p>
            <a:r>
              <a:rPr kumimoji="1" lang="zh-CN" altLang="en-US" dirty="0"/>
              <a:t>弹幕：一次低谷</a:t>
            </a:r>
            <a:r>
              <a:rPr kumimoji="1" lang="en-US" altLang="zh-CN" dirty="0"/>
              <a:t>——2018</a:t>
            </a:r>
            <a:r>
              <a:rPr kumimoji="1" lang="zh-CN" altLang="en-US" dirty="0"/>
              <a:t>年左右</a:t>
            </a:r>
            <a:endParaRPr kumimoji="1" lang="en-US" altLang="zh-CN" dirty="0"/>
          </a:p>
          <a:p>
            <a:r>
              <a:rPr kumimoji="1" lang="zh-CN" altLang="en-US" dirty="0"/>
              <a:t>评论：两次低谷</a:t>
            </a:r>
            <a:r>
              <a:rPr kumimoji="1" lang="en-US" altLang="zh-CN" dirty="0"/>
              <a:t>——2011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年左右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64475" y="2336529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2B3763"/>
                </a:solidFill>
              </a:rPr>
              <a:t>局限性</a:t>
            </a:r>
            <a:r>
              <a:rPr kumimoji="1" lang="en-US" altLang="zh-CN" sz="2400" dirty="0">
                <a:solidFill>
                  <a:srgbClr val="2B3763"/>
                </a:solidFill>
              </a:rPr>
              <a:t>——</a:t>
            </a:r>
            <a:r>
              <a:rPr kumimoji="1" lang="zh-CN" altLang="en-US" sz="2400" dirty="0">
                <a:solidFill>
                  <a:srgbClr val="2B3763"/>
                </a:solidFill>
              </a:rPr>
              <a:t>词，情绪化文本</a:t>
            </a:r>
            <a:endParaRPr kumimoji="1" lang="zh-CN" altLang="en-US" sz="2400" dirty="0">
              <a:solidFill>
                <a:srgbClr val="2B3763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64475" y="369715"/>
            <a:ext cx="2811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3.2.2 </a:t>
            </a:r>
            <a:r>
              <a:rPr lang="en-US" altLang="zh-CN" sz="2400" dirty="0" err="1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情感分析</a:t>
            </a:r>
            <a:endParaRPr lang="zh-CN" altLang="en-US" sz="2400" dirty="0">
              <a:solidFill>
                <a:srgbClr val="2128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42046" y="217405"/>
            <a:ext cx="522429" cy="594095"/>
            <a:chOff x="242046" y="217405"/>
            <a:chExt cx="522429" cy="594095"/>
          </a:xfrm>
        </p:grpSpPr>
        <p:grpSp>
          <p:nvGrpSpPr>
            <p:cNvPr id="14" name="组合 13"/>
            <p:cNvGrpSpPr/>
            <p:nvPr/>
          </p:nvGrpSpPr>
          <p:grpSpPr>
            <a:xfrm>
              <a:off x="342572" y="389597"/>
              <a:ext cx="421903" cy="421903"/>
              <a:chOff x="3682595" y="2150968"/>
              <a:chExt cx="873759" cy="873759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3682595" y="2150968"/>
                <a:ext cx="873759" cy="87375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  <a:cs typeface="+mn-cs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812734" y="2281107"/>
                <a:ext cx="613480" cy="613480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342572" y="217405"/>
              <a:ext cx="172192" cy="172192"/>
            </a:xfrm>
            <a:prstGeom prst="ellipse">
              <a:avLst/>
            </a:prstGeom>
            <a:solidFill>
              <a:srgbClr val="2B3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42046" y="499038"/>
              <a:ext cx="192647" cy="192647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0" scaled="1"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66700" sx="101000" sy="101000" algn="ctr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  <a:cs typeface="+mn-cs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06529" y="1345926"/>
            <a:ext cx="5761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2B3763"/>
                </a:solidFill>
              </a:rPr>
              <a:t>Positive</a:t>
            </a:r>
            <a:r>
              <a:rPr kumimoji="1" lang="zh-CN" altLang="en-US" b="1" dirty="0">
                <a:solidFill>
                  <a:srgbClr val="2B3763"/>
                </a:solidFill>
              </a:rPr>
              <a:t>，</a:t>
            </a:r>
            <a:r>
              <a:rPr kumimoji="1" lang="en-US" altLang="zh-CN" b="1" dirty="0">
                <a:solidFill>
                  <a:srgbClr val="2B3763"/>
                </a:solidFill>
              </a:rPr>
              <a:t>negative</a:t>
            </a:r>
            <a:r>
              <a:rPr kumimoji="1" lang="zh-CN" altLang="en-US" b="1" dirty="0">
                <a:solidFill>
                  <a:srgbClr val="2B3763"/>
                </a:solidFill>
              </a:rPr>
              <a:t>，</a:t>
            </a:r>
            <a:r>
              <a:rPr kumimoji="1" lang="en-US" altLang="zh-CN" b="1" dirty="0">
                <a:solidFill>
                  <a:srgbClr val="2B3763"/>
                </a:solidFill>
              </a:rPr>
              <a:t>neutral</a:t>
            </a:r>
            <a:endParaRPr kumimoji="1" lang="en-US" altLang="zh-CN" b="1" dirty="0">
              <a:solidFill>
                <a:srgbClr val="2B3763"/>
              </a:solidFill>
            </a:endParaRPr>
          </a:p>
          <a:p>
            <a:endParaRPr kumimoji="1" lang="en-US" altLang="zh-CN" b="1" dirty="0">
              <a:solidFill>
                <a:srgbClr val="2B3763"/>
              </a:solidFill>
            </a:endParaRPr>
          </a:p>
          <a:p>
            <a:r>
              <a:rPr kumimoji="1" lang="zh-CN" altLang="en-US" b="1" dirty="0">
                <a:solidFill>
                  <a:srgbClr val="2B3763"/>
                </a:solidFill>
              </a:rPr>
              <a:t>训练样本：在</a:t>
            </a:r>
            <a:r>
              <a:rPr kumimoji="1" lang="en-US" altLang="zh-CN" b="1" dirty="0" err="1">
                <a:solidFill>
                  <a:srgbClr val="2B3763"/>
                </a:solidFill>
              </a:rPr>
              <a:t>snownlp</a:t>
            </a:r>
            <a:r>
              <a:rPr kumimoji="1" lang="zh-CN" altLang="en-US" b="1" dirty="0">
                <a:solidFill>
                  <a:srgbClr val="2B3763"/>
                </a:solidFill>
              </a:rPr>
              <a:t>情感分析的基础上人工修改标签</a:t>
            </a:r>
            <a:endParaRPr kumimoji="1" lang="en-US" altLang="zh-CN" b="1" dirty="0">
              <a:solidFill>
                <a:srgbClr val="2B3763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39077"/>
            <a:ext cx="6367943" cy="363882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871" y="3133255"/>
            <a:ext cx="6378129" cy="364464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83000" y="2783803"/>
            <a:ext cx="462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Snownlp</a:t>
            </a:r>
            <a:r>
              <a:rPr kumimoji="1" lang="zh-CN" altLang="en-US" dirty="0"/>
              <a:t> 变化平缓，偏向积极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265622" y="2763922"/>
            <a:ext cx="462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Bert</a:t>
            </a:r>
            <a:r>
              <a:rPr kumimoji="1" lang="zh-CN" altLang="en-US" dirty="0"/>
              <a:t> 情感变化明显、分化明显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682792" y="24026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低谷与巅峰的区别？</a:t>
            </a:r>
            <a:endParaRPr kumimoji="1"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64475" y="369715"/>
            <a:ext cx="3735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en-US" altLang="zh-CN" sz="2400" dirty="0" err="1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自定义文本分类</a:t>
            </a:r>
            <a:endParaRPr lang="zh-CN" altLang="en-US" sz="2400" dirty="0">
              <a:solidFill>
                <a:srgbClr val="2128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42046" y="217405"/>
            <a:ext cx="522429" cy="594095"/>
            <a:chOff x="242046" y="217405"/>
            <a:chExt cx="522429" cy="594095"/>
          </a:xfrm>
        </p:grpSpPr>
        <p:grpSp>
          <p:nvGrpSpPr>
            <p:cNvPr id="14" name="组合 13"/>
            <p:cNvGrpSpPr/>
            <p:nvPr/>
          </p:nvGrpSpPr>
          <p:grpSpPr>
            <a:xfrm>
              <a:off x="342572" y="389597"/>
              <a:ext cx="421903" cy="421903"/>
              <a:chOff x="3682595" y="2150968"/>
              <a:chExt cx="873759" cy="873759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3682595" y="2150968"/>
                <a:ext cx="873759" cy="87375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  <a:cs typeface="+mn-cs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812734" y="2281107"/>
                <a:ext cx="613480" cy="613480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342572" y="217405"/>
              <a:ext cx="172192" cy="172192"/>
            </a:xfrm>
            <a:prstGeom prst="ellipse">
              <a:avLst/>
            </a:prstGeom>
            <a:solidFill>
              <a:srgbClr val="2B3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42046" y="499038"/>
              <a:ext cx="192647" cy="192647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0" scaled="1"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66700" sx="101000" sy="101000" algn="ctr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  <a:cs typeface="+mn-cs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751382" y="989490"/>
            <a:ext cx="28119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2B3763"/>
                </a:solidFill>
              </a:rPr>
              <a:t>分类：</a:t>
            </a:r>
            <a:r>
              <a:rPr kumimoji="1" lang="en-US" altLang="zh-CN" b="1" dirty="0">
                <a:solidFill>
                  <a:srgbClr val="2B3763"/>
                </a:solidFill>
              </a:rPr>
              <a:t>Past</a:t>
            </a:r>
            <a:r>
              <a:rPr kumimoji="1" lang="zh-CN" altLang="en-US" b="1" dirty="0">
                <a:solidFill>
                  <a:srgbClr val="2B3763"/>
                </a:solidFill>
              </a:rPr>
              <a:t>、</a:t>
            </a:r>
            <a:r>
              <a:rPr kumimoji="1" lang="en-US" altLang="zh-CN" b="1" dirty="0">
                <a:solidFill>
                  <a:srgbClr val="2B3763"/>
                </a:solidFill>
              </a:rPr>
              <a:t>now</a:t>
            </a:r>
            <a:r>
              <a:rPr kumimoji="1" lang="zh-CN" altLang="en-US" b="1" dirty="0">
                <a:solidFill>
                  <a:srgbClr val="2B3763"/>
                </a:solidFill>
              </a:rPr>
              <a:t>、</a:t>
            </a:r>
            <a:r>
              <a:rPr kumimoji="1" lang="en-US" altLang="zh-CN" b="1" dirty="0">
                <a:solidFill>
                  <a:srgbClr val="2B3763"/>
                </a:solidFill>
              </a:rPr>
              <a:t>neutral</a:t>
            </a:r>
            <a:r>
              <a:rPr kumimoji="1" lang="zh-CN" altLang="en-US" b="1" dirty="0">
                <a:solidFill>
                  <a:srgbClr val="2B3763"/>
                </a:solidFill>
              </a:rPr>
              <a:t>、</a:t>
            </a:r>
            <a:r>
              <a:rPr kumimoji="1" lang="en-US" altLang="zh-CN" b="1" dirty="0" err="1">
                <a:solidFill>
                  <a:srgbClr val="2B3763"/>
                </a:solidFill>
              </a:rPr>
              <a:t>notmatch</a:t>
            </a:r>
            <a:endParaRPr kumimoji="1" lang="en-US" altLang="zh-CN" b="1" dirty="0">
              <a:solidFill>
                <a:srgbClr val="2B3763"/>
              </a:solidFill>
            </a:endParaRPr>
          </a:p>
          <a:p>
            <a:endParaRPr kumimoji="1" lang="en-US" altLang="zh-CN" b="1" dirty="0">
              <a:solidFill>
                <a:srgbClr val="2B3763"/>
              </a:solidFill>
            </a:endParaRPr>
          </a:p>
          <a:p>
            <a:r>
              <a:rPr kumimoji="1" lang="zh-CN" altLang="en-US" b="1" dirty="0">
                <a:solidFill>
                  <a:srgbClr val="2B3763"/>
                </a:solidFill>
              </a:rPr>
              <a:t>基于上下文文本</a:t>
            </a:r>
            <a:endParaRPr kumimoji="1" lang="en-US" altLang="zh-CN" b="1" dirty="0">
              <a:solidFill>
                <a:srgbClr val="2B3763"/>
              </a:solidFill>
            </a:endParaRPr>
          </a:p>
          <a:p>
            <a:r>
              <a:rPr kumimoji="1" lang="zh-CN" altLang="en-US" b="1" dirty="0">
                <a:solidFill>
                  <a:srgbClr val="2B3763"/>
                </a:solidFill>
              </a:rPr>
              <a:t>评论：句子</a:t>
            </a:r>
            <a:endParaRPr kumimoji="1" lang="en-US" altLang="zh-CN" b="1" dirty="0">
              <a:solidFill>
                <a:srgbClr val="2B3763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58340"/>
            <a:ext cx="4282679" cy="42909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101" y="505982"/>
            <a:ext cx="4841960" cy="632599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49380" y="36689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人工标签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28668" y="131265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低准确率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15" name="文本框 14"/>
          <p:cNvSpPr txBox="1"/>
          <p:nvPr/>
        </p:nvSpPr>
        <p:spPr>
          <a:xfrm>
            <a:off x="0" y="1656460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人工标签的局限性</a:t>
            </a:r>
            <a:endParaRPr kumimoji="1" lang="en-US" altLang="zh-CN" dirty="0"/>
          </a:p>
          <a:p>
            <a:r>
              <a:rPr kumimoji="1" lang="zh-CN" altLang="en-US" dirty="0"/>
              <a:t>分类局限性（先入为主）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64475" y="369715"/>
            <a:ext cx="2324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 </a:t>
            </a:r>
            <a:r>
              <a:rPr lang="zh-CN" altLang="en-US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关键词提取</a:t>
            </a:r>
            <a:endParaRPr lang="zh-CN" altLang="en-US" sz="2400" dirty="0">
              <a:solidFill>
                <a:srgbClr val="2128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42046" y="217405"/>
            <a:ext cx="522429" cy="594095"/>
            <a:chOff x="242046" y="217405"/>
            <a:chExt cx="522429" cy="594095"/>
          </a:xfrm>
        </p:grpSpPr>
        <p:grpSp>
          <p:nvGrpSpPr>
            <p:cNvPr id="14" name="组合 13"/>
            <p:cNvGrpSpPr/>
            <p:nvPr/>
          </p:nvGrpSpPr>
          <p:grpSpPr>
            <a:xfrm>
              <a:off x="342572" y="389597"/>
              <a:ext cx="421903" cy="421903"/>
              <a:chOff x="3682595" y="2150968"/>
              <a:chExt cx="873759" cy="873759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3682595" y="2150968"/>
                <a:ext cx="873759" cy="87375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  <a:cs typeface="+mn-cs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812734" y="2281107"/>
                <a:ext cx="613480" cy="613480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342572" y="217405"/>
              <a:ext cx="172192" cy="172192"/>
            </a:xfrm>
            <a:prstGeom prst="ellipse">
              <a:avLst/>
            </a:prstGeom>
            <a:solidFill>
              <a:srgbClr val="2B3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42046" y="499038"/>
              <a:ext cx="192647" cy="192647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0" scaled="1"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66700" sx="101000" sy="101000" algn="ctr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86864"/>
            <a:ext cx="4859325" cy="547113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08608" y="10272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弹幕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61188" y="90941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评论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818" y="1406324"/>
            <a:ext cx="3034522" cy="545167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639291" y="2187615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歌手名字：周杰伦，王力宏等；</a:t>
            </a:r>
            <a:endParaRPr kumimoji="1" lang="en-US" altLang="zh-CN" dirty="0"/>
          </a:p>
          <a:p>
            <a:r>
              <a:rPr kumimoji="1" lang="zh-CN" altLang="en-US" dirty="0"/>
              <a:t>观点：好</a:t>
            </a:r>
            <a:r>
              <a:rPr kumimoji="1" lang="en-US" altLang="zh-CN" dirty="0"/>
              <a:t>/</a:t>
            </a:r>
            <a:r>
              <a:rPr kumimoji="1" lang="zh-CN" altLang="en-US" dirty="0"/>
              <a:t>坏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7607309" y="1415650"/>
            <a:ext cx="3810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jieba.analyse.extract_tags</a:t>
            </a:r>
            <a:endParaRPr lang="en-GB" altLang="zh-CN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kumimoji="1"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64475" y="369715"/>
            <a:ext cx="16353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</a:t>
            </a:r>
            <a:r>
              <a:rPr lang="zh-CN" altLang="en-US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词云图</a:t>
            </a:r>
            <a:endParaRPr lang="zh-CN" altLang="en-US" sz="2400" dirty="0">
              <a:solidFill>
                <a:srgbClr val="2128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42046" y="217405"/>
            <a:ext cx="522429" cy="594095"/>
            <a:chOff x="242046" y="217405"/>
            <a:chExt cx="522429" cy="594095"/>
          </a:xfrm>
        </p:grpSpPr>
        <p:grpSp>
          <p:nvGrpSpPr>
            <p:cNvPr id="14" name="组合 13"/>
            <p:cNvGrpSpPr/>
            <p:nvPr/>
          </p:nvGrpSpPr>
          <p:grpSpPr>
            <a:xfrm>
              <a:off x="342572" y="389597"/>
              <a:ext cx="421903" cy="421903"/>
              <a:chOff x="3682595" y="2150968"/>
              <a:chExt cx="873759" cy="873759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3682595" y="2150968"/>
                <a:ext cx="873759" cy="87375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  <a:cs typeface="+mn-cs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812734" y="2281107"/>
                <a:ext cx="613480" cy="613480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342572" y="217405"/>
              <a:ext cx="172192" cy="172192"/>
            </a:xfrm>
            <a:prstGeom prst="ellipse">
              <a:avLst/>
            </a:prstGeom>
            <a:solidFill>
              <a:srgbClr val="2B3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42046" y="499038"/>
              <a:ext cx="192647" cy="192647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0" scaled="1"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66700" sx="101000" sy="101000" algn="ctr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  <a:cs typeface="+mn-cs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013456" y="428296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2012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537821" y="420006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2005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340770" y="43175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2021</a:t>
            </a:r>
            <a:endParaRPr kumimoji="1"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416" y="920941"/>
            <a:ext cx="4907542" cy="397542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278" y="748661"/>
            <a:ext cx="5193114" cy="405869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035650" y="48963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2015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986479" y="495777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2012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5735479" y="115656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2B3763"/>
                </a:solidFill>
              </a:rPr>
              <a:t>歌手</a:t>
            </a:r>
            <a:endParaRPr kumimoji="1" lang="en-US" altLang="zh-CN" sz="2400" dirty="0">
              <a:solidFill>
                <a:srgbClr val="2B3763"/>
              </a:solidFill>
            </a:endParaRPr>
          </a:p>
          <a:p>
            <a:r>
              <a:rPr kumimoji="1" lang="zh-CN" altLang="en-US" sz="2400" dirty="0">
                <a:solidFill>
                  <a:srgbClr val="2B3763"/>
                </a:solidFill>
              </a:rPr>
              <a:t>歌曲</a:t>
            </a:r>
            <a:endParaRPr kumimoji="1" lang="zh-CN" altLang="en-US" sz="2400" dirty="0">
              <a:solidFill>
                <a:srgbClr val="2B3763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349" y="2585583"/>
            <a:ext cx="4707750" cy="3764103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684716" y="634968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2004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5270055" y="499038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wordcloud</a:t>
            </a:r>
            <a:endParaRPr lang="en-GB" altLang="zh-CN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kumimoji="1"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64475" y="369715"/>
            <a:ext cx="16353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</a:t>
            </a:r>
            <a:r>
              <a:rPr lang="zh-CN" altLang="en-US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词云图</a:t>
            </a:r>
            <a:endParaRPr lang="zh-CN" altLang="en-US" sz="2400" dirty="0">
              <a:solidFill>
                <a:srgbClr val="2128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42046" y="217405"/>
            <a:ext cx="522429" cy="594095"/>
            <a:chOff x="242046" y="217405"/>
            <a:chExt cx="522429" cy="594095"/>
          </a:xfrm>
        </p:grpSpPr>
        <p:grpSp>
          <p:nvGrpSpPr>
            <p:cNvPr id="14" name="组合 13"/>
            <p:cNvGrpSpPr/>
            <p:nvPr/>
          </p:nvGrpSpPr>
          <p:grpSpPr>
            <a:xfrm>
              <a:off x="342572" y="389597"/>
              <a:ext cx="421903" cy="421903"/>
              <a:chOff x="3682595" y="2150968"/>
              <a:chExt cx="873759" cy="873759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3682595" y="2150968"/>
                <a:ext cx="873759" cy="87375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  <a:cs typeface="+mn-cs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812734" y="2281107"/>
                <a:ext cx="613480" cy="613480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342572" y="217405"/>
              <a:ext cx="172192" cy="172192"/>
            </a:xfrm>
            <a:prstGeom prst="ellipse">
              <a:avLst/>
            </a:prstGeom>
            <a:solidFill>
              <a:srgbClr val="2B3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42046" y="499038"/>
              <a:ext cx="192647" cy="192647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0" scaled="1"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66700" sx="101000" sy="101000" algn="ctr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  <a:cs typeface="+mn-cs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505218" y="225964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2B3763"/>
                </a:solidFill>
              </a:rPr>
              <a:t>情感</a:t>
            </a:r>
            <a:endParaRPr kumimoji="1" lang="en-US" altLang="zh-CN" sz="2400" dirty="0">
              <a:solidFill>
                <a:srgbClr val="2B3763"/>
              </a:solidFill>
            </a:endParaRPr>
          </a:p>
          <a:p>
            <a:r>
              <a:rPr kumimoji="1" lang="zh-CN" altLang="en-US" sz="2400" dirty="0">
                <a:solidFill>
                  <a:srgbClr val="2B3763"/>
                </a:solidFill>
              </a:rPr>
              <a:t>变化</a:t>
            </a:r>
            <a:endParaRPr kumimoji="1" lang="zh-CN" altLang="en-US" sz="2400" dirty="0">
              <a:solidFill>
                <a:srgbClr val="2B3763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0" y="940819"/>
            <a:ext cx="5387669" cy="429964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27880" y="524913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2003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113854" y="528977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2021</a:t>
            </a:r>
            <a:endParaRPr kumimoji="1"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17" y="857920"/>
            <a:ext cx="5395759" cy="43825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0" y="920941"/>
            <a:ext cx="5499014" cy="4382547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1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椭圆 30"/>
          <p:cNvSpPr/>
          <p:nvPr/>
        </p:nvSpPr>
        <p:spPr>
          <a:xfrm>
            <a:off x="2073156" y="1653540"/>
            <a:ext cx="144070" cy="14407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603548" y="869769"/>
            <a:ext cx="119572" cy="1195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6960783" y="5644503"/>
            <a:ext cx="119572" cy="1195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599178" y="153600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625761" y="1453138"/>
            <a:ext cx="720569" cy="720569"/>
            <a:chOff x="7063604" y="728640"/>
            <a:chExt cx="988399" cy="988399"/>
          </a:xfrm>
        </p:grpSpPr>
        <p:grpSp>
          <p:nvGrpSpPr>
            <p:cNvPr id="35" name="组合 34"/>
            <p:cNvGrpSpPr/>
            <p:nvPr/>
          </p:nvGrpSpPr>
          <p:grpSpPr>
            <a:xfrm>
              <a:off x="7063604" y="728640"/>
              <a:ext cx="988399" cy="988399"/>
              <a:chOff x="7063604" y="728640"/>
              <a:chExt cx="988399" cy="988399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7063604" y="728640"/>
                <a:ext cx="988399" cy="98839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迷你简准圆" panose="03000509000000000000" pitchFamily="65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7210818" y="875854"/>
                <a:ext cx="693971" cy="693971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330016" y="923493"/>
              <a:ext cx="455575" cy="56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625761" y="2412022"/>
            <a:ext cx="720569" cy="720569"/>
            <a:chOff x="7063604" y="728640"/>
            <a:chExt cx="988399" cy="988399"/>
          </a:xfrm>
        </p:grpSpPr>
        <p:grpSp>
          <p:nvGrpSpPr>
            <p:cNvPr id="41" name="组合 40"/>
            <p:cNvGrpSpPr/>
            <p:nvPr/>
          </p:nvGrpSpPr>
          <p:grpSpPr>
            <a:xfrm>
              <a:off x="7063604" y="728640"/>
              <a:ext cx="988399" cy="988399"/>
              <a:chOff x="7063604" y="728640"/>
              <a:chExt cx="988399" cy="988399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7063604" y="728640"/>
                <a:ext cx="988399" cy="98839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迷你简准圆" panose="03000509000000000000" pitchFamily="65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7210818" y="875854"/>
                <a:ext cx="693971" cy="693971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7330016" y="923493"/>
              <a:ext cx="455575" cy="56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625761" y="3370906"/>
            <a:ext cx="720569" cy="720569"/>
            <a:chOff x="7063604" y="728640"/>
            <a:chExt cx="988399" cy="988399"/>
          </a:xfrm>
        </p:grpSpPr>
        <p:grpSp>
          <p:nvGrpSpPr>
            <p:cNvPr id="47" name="组合 46"/>
            <p:cNvGrpSpPr/>
            <p:nvPr/>
          </p:nvGrpSpPr>
          <p:grpSpPr>
            <a:xfrm>
              <a:off x="7063604" y="728640"/>
              <a:ext cx="988399" cy="988399"/>
              <a:chOff x="7063604" y="728640"/>
              <a:chExt cx="988399" cy="988399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7063604" y="728640"/>
                <a:ext cx="988399" cy="98839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迷你简准圆" panose="03000509000000000000" pitchFamily="65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7210818" y="875854"/>
                <a:ext cx="693971" cy="693971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7330016" y="923493"/>
              <a:ext cx="455575" cy="56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4599178" y="4412652"/>
            <a:ext cx="19335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反思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625761" y="4329790"/>
            <a:ext cx="720569" cy="720569"/>
            <a:chOff x="7063604" y="728640"/>
            <a:chExt cx="988399" cy="988399"/>
          </a:xfrm>
        </p:grpSpPr>
        <p:grpSp>
          <p:nvGrpSpPr>
            <p:cNvPr id="53" name="组合 52"/>
            <p:cNvGrpSpPr/>
            <p:nvPr/>
          </p:nvGrpSpPr>
          <p:grpSpPr>
            <a:xfrm>
              <a:off x="7063604" y="728640"/>
              <a:ext cx="988399" cy="988399"/>
              <a:chOff x="7063604" y="728640"/>
              <a:chExt cx="988399" cy="988399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7063604" y="728640"/>
                <a:ext cx="988399" cy="98839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7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迷你简准圆" panose="03000509000000000000" pitchFamily="65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7210818" y="875854"/>
                <a:ext cx="693971" cy="693971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>
              <a:off x="7330016" y="923493"/>
              <a:ext cx="455575" cy="56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906100" y="2517649"/>
            <a:ext cx="2508659" cy="1954194"/>
            <a:chOff x="1431484" y="2612382"/>
            <a:chExt cx="2508659" cy="1954194"/>
          </a:xfrm>
          <a:solidFill>
            <a:srgbClr val="2B3763"/>
          </a:solidFill>
        </p:grpSpPr>
        <p:sp>
          <p:nvSpPr>
            <p:cNvPr id="66" name="文本框 65"/>
            <p:cNvSpPr txBox="1"/>
            <p:nvPr/>
          </p:nvSpPr>
          <p:spPr>
            <a:xfrm>
              <a:off x="1431484" y="2612382"/>
              <a:ext cx="848309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目  录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431484" y="2996916"/>
              <a:ext cx="2508659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latin typeface="Arial" panose="020B0604020202020204" pitchFamily="34" charset="0"/>
                  <a:ea typeface="方正铁筋隶书简体" panose="03000509000000000000" pitchFamily="65" charset="-122"/>
                  <a:cs typeface="Arial" panose="020B0604020202020204" pitchFamily="34" charset="0"/>
                </a:rPr>
                <a:t>CONTENTS</a:t>
              </a:r>
              <a:endParaRPr lang="zh-CN" altLang="en-US" sz="4800" b="1" dirty="0">
                <a:solidFill>
                  <a:schemeClr val="bg1"/>
                </a:solidFill>
                <a:latin typeface="Arial" panose="020B0604020202020204" pitchFamily="34" charset="0"/>
                <a:ea typeface="方正铁筋隶书简体" panose="03000509000000000000" pitchFamily="65" charset="-122"/>
                <a:cs typeface="Arial" panose="020B0604020202020204" pitchFamily="34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4599178" y="2494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92246" y="3443424"/>
            <a:ext cx="3369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研究过程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技术分析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1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928137" y="2875002"/>
            <a:ext cx="46309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600" b="1" kern="0" dirty="0">
                <a:solidFill>
                  <a:srgbClr val="2B37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6600" b="1" kern="0" dirty="0">
                <a:solidFill>
                  <a:srgbClr val="2B37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6600" b="1" kern="0" dirty="0">
                <a:solidFill>
                  <a:srgbClr val="2B37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反思</a:t>
            </a:r>
            <a:endParaRPr lang="zh-CN" altLang="en-US" sz="6600" b="1" kern="0" dirty="0">
              <a:solidFill>
                <a:srgbClr val="2B37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80918" y="2232684"/>
            <a:ext cx="2363194" cy="2363194"/>
            <a:chOff x="7063604" y="728640"/>
            <a:chExt cx="988399" cy="988399"/>
          </a:xfrm>
        </p:grpSpPr>
        <p:grpSp>
          <p:nvGrpSpPr>
            <p:cNvPr id="6" name="组合 5"/>
            <p:cNvGrpSpPr/>
            <p:nvPr/>
          </p:nvGrpSpPr>
          <p:grpSpPr>
            <a:xfrm>
              <a:off x="7063604" y="728640"/>
              <a:ext cx="988399" cy="988399"/>
              <a:chOff x="7063604" y="728640"/>
              <a:chExt cx="988399" cy="988399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7063604" y="728640"/>
                <a:ext cx="988399" cy="98839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  <a:cs typeface="+mn-cs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7210818" y="875854"/>
                <a:ext cx="693971" cy="693971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0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7358718" y="900743"/>
              <a:ext cx="455574" cy="656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64475" y="369715"/>
            <a:ext cx="1327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总结</a:t>
            </a:r>
            <a:endParaRPr lang="zh-CN" altLang="en-US" sz="2400" dirty="0">
              <a:solidFill>
                <a:srgbClr val="2128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42046" y="217405"/>
            <a:ext cx="522429" cy="594095"/>
            <a:chOff x="242046" y="217405"/>
            <a:chExt cx="522429" cy="594095"/>
          </a:xfrm>
        </p:grpSpPr>
        <p:grpSp>
          <p:nvGrpSpPr>
            <p:cNvPr id="14" name="组合 13"/>
            <p:cNvGrpSpPr/>
            <p:nvPr/>
          </p:nvGrpSpPr>
          <p:grpSpPr>
            <a:xfrm>
              <a:off x="342572" y="389597"/>
              <a:ext cx="421903" cy="421903"/>
              <a:chOff x="3682595" y="2150968"/>
              <a:chExt cx="873759" cy="873759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3682595" y="2150968"/>
                <a:ext cx="873759" cy="87375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  <a:cs typeface="+mn-cs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812734" y="2281107"/>
                <a:ext cx="613480" cy="613480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342572" y="217405"/>
              <a:ext cx="172192" cy="172192"/>
            </a:xfrm>
            <a:prstGeom prst="ellipse">
              <a:avLst/>
            </a:prstGeom>
            <a:solidFill>
              <a:srgbClr val="2B3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42046" y="499038"/>
              <a:ext cx="192647" cy="192647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0" scaled="1"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66700" sx="101000" sy="101000" algn="ctr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369" y="1815443"/>
            <a:ext cx="6378129" cy="364464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223758" y="2871150"/>
            <a:ext cx="46298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rgbClr val="2B3763"/>
                </a:solidFill>
              </a:rPr>
              <a:t>情感分析：巅峰与低谷</a:t>
            </a:r>
            <a:endParaRPr kumimoji="1" lang="en-US" altLang="zh-CN" sz="2800" dirty="0">
              <a:solidFill>
                <a:srgbClr val="2B376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rgbClr val="2B3763"/>
                </a:solidFill>
              </a:rPr>
              <a:t>歌手：前辈与后辈</a:t>
            </a:r>
            <a:endParaRPr kumimoji="1" lang="en-US" altLang="zh-CN" sz="2800" dirty="0">
              <a:solidFill>
                <a:srgbClr val="2B376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rgbClr val="2B3763"/>
                </a:solidFill>
              </a:rPr>
              <a:t>歌曲</a:t>
            </a:r>
            <a:endParaRPr kumimoji="1" lang="en-US" altLang="zh-CN" sz="2800" dirty="0">
              <a:solidFill>
                <a:srgbClr val="2B376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rgbClr val="2B3763"/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1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764475" y="369715"/>
            <a:ext cx="1327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反思</a:t>
            </a:r>
            <a:endParaRPr lang="zh-CN" altLang="en-US" sz="2400" dirty="0">
              <a:solidFill>
                <a:srgbClr val="2128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42046" y="217405"/>
            <a:ext cx="522429" cy="594095"/>
            <a:chOff x="242046" y="217405"/>
            <a:chExt cx="522429" cy="594095"/>
          </a:xfrm>
        </p:grpSpPr>
        <p:grpSp>
          <p:nvGrpSpPr>
            <p:cNvPr id="14" name="组合 13"/>
            <p:cNvGrpSpPr/>
            <p:nvPr/>
          </p:nvGrpSpPr>
          <p:grpSpPr>
            <a:xfrm>
              <a:off x="342572" y="389597"/>
              <a:ext cx="421903" cy="421903"/>
              <a:chOff x="3682595" y="2150968"/>
              <a:chExt cx="873759" cy="873759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3682595" y="2150968"/>
                <a:ext cx="873759" cy="87375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  <a:cs typeface="+mn-cs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812734" y="2281107"/>
                <a:ext cx="613480" cy="613480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342572" y="217405"/>
              <a:ext cx="172192" cy="172192"/>
            </a:xfrm>
            <a:prstGeom prst="ellipse">
              <a:avLst/>
            </a:prstGeom>
            <a:solidFill>
              <a:srgbClr val="2B3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42046" y="499038"/>
              <a:ext cx="192647" cy="192647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0" scaled="1"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66700" sx="101000" sy="101000" algn="ctr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  <a:cs typeface="+mn-cs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867890" y="1228397"/>
            <a:ext cx="660168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2B3763"/>
                </a:solidFill>
              </a:rPr>
              <a:t>局限性</a:t>
            </a:r>
            <a:endParaRPr kumimoji="1" lang="en-US" altLang="zh-CN" sz="2000" dirty="0">
              <a:solidFill>
                <a:srgbClr val="2B3763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2B3763"/>
                </a:solidFill>
              </a:rPr>
              <a:t>不相关主题讨论</a:t>
            </a:r>
            <a:endParaRPr kumimoji="1" lang="en-US" altLang="zh-CN" sz="2000" dirty="0">
              <a:solidFill>
                <a:srgbClr val="2B3763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2B3763"/>
                </a:solidFill>
              </a:rPr>
              <a:t>评论情绪化</a:t>
            </a:r>
            <a:endParaRPr kumimoji="1" lang="en-US" altLang="zh-CN" sz="2000" dirty="0">
              <a:solidFill>
                <a:srgbClr val="2B3763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2B3763"/>
                </a:solidFill>
              </a:rPr>
              <a:t>评价标准不一</a:t>
            </a:r>
            <a:endParaRPr kumimoji="1" lang="en-US" altLang="zh-CN" sz="2000" dirty="0">
              <a:solidFill>
                <a:srgbClr val="2B3763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2B3763"/>
                </a:solidFill>
              </a:rPr>
              <a:t>用户信息不明</a:t>
            </a:r>
            <a:endParaRPr kumimoji="1" lang="en-US" altLang="zh-CN" sz="2000" dirty="0">
              <a:solidFill>
                <a:srgbClr val="2B3763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2B3763"/>
                </a:solidFill>
              </a:rPr>
              <a:t>词云图，</a:t>
            </a:r>
            <a:r>
              <a:rPr kumimoji="1" lang="en-US" altLang="zh-CN" sz="2000" dirty="0">
                <a:solidFill>
                  <a:srgbClr val="2B3763"/>
                </a:solidFill>
              </a:rPr>
              <a:t>keyword</a:t>
            </a:r>
            <a:r>
              <a:rPr kumimoji="1" lang="zh-CN" altLang="en-US" sz="2000" dirty="0">
                <a:solidFill>
                  <a:srgbClr val="2B3763"/>
                </a:solidFill>
              </a:rPr>
              <a:t>汇总</a:t>
            </a:r>
            <a:endParaRPr kumimoji="1" lang="en-US" altLang="zh-CN" sz="2000" dirty="0">
              <a:solidFill>
                <a:srgbClr val="2B3763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2B3763"/>
                </a:solidFill>
              </a:rPr>
              <a:t>主观性</a:t>
            </a:r>
            <a:endParaRPr kumimoji="1" lang="en-US" altLang="zh-CN" sz="2000" dirty="0">
              <a:solidFill>
                <a:srgbClr val="2B3763"/>
              </a:solidFill>
            </a:endParaRPr>
          </a:p>
          <a:p>
            <a:endParaRPr kumimoji="1" lang="en-US" altLang="zh-CN" sz="2000" dirty="0">
              <a:solidFill>
                <a:srgbClr val="2B3763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rgbClr val="2B3763"/>
              </a:solidFill>
            </a:endParaRPr>
          </a:p>
          <a:p>
            <a:r>
              <a:rPr kumimoji="1" lang="zh-CN" altLang="en-US" sz="2000" dirty="0">
                <a:solidFill>
                  <a:srgbClr val="2B3763"/>
                </a:solidFill>
              </a:rPr>
              <a:t>展望未来</a:t>
            </a:r>
            <a:endParaRPr kumimoji="1" lang="en-US" altLang="zh-CN" sz="2000" dirty="0">
              <a:solidFill>
                <a:srgbClr val="2B376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2B3763"/>
                </a:solidFill>
              </a:rPr>
              <a:t>细分文本分类分析</a:t>
            </a:r>
            <a:endParaRPr kumimoji="1" lang="en-US" altLang="zh-CN" sz="2000" dirty="0">
              <a:solidFill>
                <a:srgbClr val="2B376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2B3763"/>
                </a:solidFill>
              </a:rPr>
              <a:t>文本因子话题提取</a:t>
            </a:r>
            <a:endParaRPr kumimoji="1" lang="en-US" altLang="zh-CN" sz="2000" dirty="0">
              <a:solidFill>
                <a:srgbClr val="2B3763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2B3763"/>
                </a:solidFill>
              </a:rPr>
              <a:t>借华语乐坛看时代变化</a:t>
            </a:r>
            <a:endParaRPr kumimoji="1" lang="en-US" altLang="zh-CN" sz="2000" dirty="0">
              <a:solidFill>
                <a:srgbClr val="2B3763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2B3763"/>
                </a:solidFill>
              </a:rPr>
              <a:t>华语乐坛变化趋势原因</a:t>
            </a:r>
            <a:endParaRPr kumimoji="1" lang="en-US" altLang="zh-CN" sz="2000" dirty="0">
              <a:solidFill>
                <a:srgbClr val="2B376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2B3763"/>
                </a:solidFill>
              </a:rPr>
              <a:t>结合其他娱乐项目（影视）分析</a:t>
            </a:r>
            <a:endParaRPr kumimoji="1" lang="en-US" altLang="zh-CN" sz="2000" dirty="0">
              <a:solidFill>
                <a:srgbClr val="2B376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rgbClr val="2B3763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rgbClr val="2B376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rgbClr val="2B376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rgbClr val="2B3763"/>
              </a:solidFill>
            </a:endParaRPr>
          </a:p>
          <a:p>
            <a:endParaRPr kumimoji="1" lang="en-US" altLang="zh-CN" sz="2000" dirty="0">
              <a:solidFill>
                <a:srgbClr val="2B3763"/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1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928137" y="2875002"/>
            <a:ext cx="46309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600" b="1" kern="0" dirty="0">
                <a:solidFill>
                  <a:srgbClr val="2B37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6600" b="1" kern="0" dirty="0">
              <a:solidFill>
                <a:srgbClr val="2B37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80918" y="2232684"/>
            <a:ext cx="2363194" cy="2363194"/>
            <a:chOff x="7063604" y="728640"/>
            <a:chExt cx="988399" cy="988399"/>
          </a:xfrm>
        </p:grpSpPr>
        <p:grpSp>
          <p:nvGrpSpPr>
            <p:cNvPr id="6" name="组合 5"/>
            <p:cNvGrpSpPr/>
            <p:nvPr/>
          </p:nvGrpSpPr>
          <p:grpSpPr>
            <a:xfrm>
              <a:off x="7063604" y="728640"/>
              <a:ext cx="988399" cy="988399"/>
              <a:chOff x="7063604" y="728640"/>
              <a:chExt cx="988399" cy="988399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7063604" y="728640"/>
                <a:ext cx="988399" cy="98839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  <a:cs typeface="+mn-cs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7210818" y="875854"/>
                <a:ext cx="693971" cy="693971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0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7307811" y="913319"/>
              <a:ext cx="455574" cy="656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</a:t>
              </a:r>
              <a:endParaRPr lang="zh-CN" altLang="en-US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28136" y="2875002"/>
            <a:ext cx="553709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600" b="1" kern="0" dirty="0">
                <a:solidFill>
                  <a:srgbClr val="2B37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6600" b="1" kern="0" dirty="0">
              <a:solidFill>
                <a:srgbClr val="2B37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80918" y="2232684"/>
            <a:ext cx="2363194" cy="2363194"/>
            <a:chOff x="7063604" y="728640"/>
            <a:chExt cx="988399" cy="988399"/>
          </a:xfrm>
        </p:grpSpPr>
        <p:grpSp>
          <p:nvGrpSpPr>
            <p:cNvPr id="6" name="组合 5"/>
            <p:cNvGrpSpPr/>
            <p:nvPr/>
          </p:nvGrpSpPr>
          <p:grpSpPr>
            <a:xfrm>
              <a:off x="7063604" y="728640"/>
              <a:ext cx="988399" cy="988399"/>
              <a:chOff x="7063604" y="728640"/>
              <a:chExt cx="988399" cy="988399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7063604" y="728640"/>
                <a:ext cx="988399" cy="98839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  <a:cs typeface="+mn-cs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7210818" y="875854"/>
                <a:ext cx="693971" cy="693971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0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7358718" y="900743"/>
              <a:ext cx="455574" cy="656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1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64475" y="369715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400" dirty="0">
              <a:solidFill>
                <a:srgbClr val="2128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42046" y="217405"/>
            <a:ext cx="522429" cy="594095"/>
            <a:chOff x="242046" y="217405"/>
            <a:chExt cx="522429" cy="594095"/>
          </a:xfrm>
        </p:grpSpPr>
        <p:grpSp>
          <p:nvGrpSpPr>
            <p:cNvPr id="14" name="组合 13"/>
            <p:cNvGrpSpPr/>
            <p:nvPr/>
          </p:nvGrpSpPr>
          <p:grpSpPr>
            <a:xfrm>
              <a:off x="342572" y="389597"/>
              <a:ext cx="421903" cy="421903"/>
              <a:chOff x="3682595" y="2150968"/>
              <a:chExt cx="873759" cy="873759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3682595" y="2150968"/>
                <a:ext cx="873759" cy="87375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  <a:cs typeface="+mn-cs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812734" y="2281107"/>
                <a:ext cx="613480" cy="613480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342572" y="217405"/>
              <a:ext cx="172192" cy="172192"/>
            </a:xfrm>
            <a:prstGeom prst="ellipse">
              <a:avLst/>
            </a:prstGeom>
            <a:solidFill>
              <a:srgbClr val="2B3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42046" y="499038"/>
              <a:ext cx="192647" cy="192647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0" scaled="1"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66700" sx="101000" sy="101000" algn="ctr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  <a:cs typeface="+mn-cs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0784" y="0"/>
            <a:ext cx="83602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01636" y="4279900"/>
            <a:ext cx="4074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</a:rPr>
              <a:t>究竟</a:t>
            </a:r>
            <a:r>
              <a:rPr lang="zh-CN" altLang="en-US" b="1" dirty="0">
                <a:solidFill>
                  <a:schemeClr val="accent1"/>
                </a:solidFill>
              </a:rPr>
              <a:t>是回忆杀，还是华语乐坛这十年的后继无人？</a:t>
            </a:r>
            <a:endParaRPr kumimoji="1"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3000" y="1652369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经典歌曲重新走红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个人听歌习惯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“</a:t>
            </a:r>
            <a:r>
              <a:rPr kumimoji="1" lang="zh-CN" altLang="en-US" dirty="0"/>
              <a:t>哥哥”“姐姐”再度翻红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1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928136" y="2875002"/>
            <a:ext cx="553709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600" b="1" kern="0" dirty="0">
                <a:solidFill>
                  <a:srgbClr val="2B37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整体思路</a:t>
            </a:r>
            <a:endParaRPr lang="zh-CN" altLang="en-US" sz="6600" b="1" kern="0" dirty="0">
              <a:solidFill>
                <a:srgbClr val="2B37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80918" y="2232684"/>
            <a:ext cx="2363194" cy="2363194"/>
            <a:chOff x="7063604" y="728640"/>
            <a:chExt cx="988399" cy="988399"/>
          </a:xfrm>
        </p:grpSpPr>
        <p:grpSp>
          <p:nvGrpSpPr>
            <p:cNvPr id="6" name="组合 5"/>
            <p:cNvGrpSpPr/>
            <p:nvPr/>
          </p:nvGrpSpPr>
          <p:grpSpPr>
            <a:xfrm>
              <a:off x="7063604" y="728640"/>
              <a:ext cx="988399" cy="988399"/>
              <a:chOff x="7063604" y="728640"/>
              <a:chExt cx="988399" cy="988399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7063604" y="728640"/>
                <a:ext cx="988399" cy="98839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  <a:cs typeface="+mn-cs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7210818" y="875854"/>
                <a:ext cx="693971" cy="693971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0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7358718" y="900743"/>
              <a:ext cx="455574" cy="656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64475" y="369715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研究思路</a:t>
            </a:r>
            <a:endParaRPr lang="zh-CN" altLang="en-US" sz="2400" dirty="0">
              <a:solidFill>
                <a:srgbClr val="2128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42046" y="217405"/>
            <a:ext cx="522429" cy="594095"/>
            <a:chOff x="242046" y="217405"/>
            <a:chExt cx="522429" cy="594095"/>
          </a:xfrm>
        </p:grpSpPr>
        <p:grpSp>
          <p:nvGrpSpPr>
            <p:cNvPr id="14" name="组合 13"/>
            <p:cNvGrpSpPr/>
            <p:nvPr/>
          </p:nvGrpSpPr>
          <p:grpSpPr>
            <a:xfrm>
              <a:off x="342572" y="389597"/>
              <a:ext cx="421903" cy="421903"/>
              <a:chOff x="3682595" y="2150968"/>
              <a:chExt cx="873759" cy="873759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3682595" y="2150968"/>
                <a:ext cx="873759" cy="87375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  <a:cs typeface="+mn-cs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812734" y="2281107"/>
                <a:ext cx="613480" cy="613480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342572" y="217405"/>
              <a:ext cx="172192" cy="172192"/>
            </a:xfrm>
            <a:prstGeom prst="ellipse">
              <a:avLst/>
            </a:prstGeom>
            <a:solidFill>
              <a:srgbClr val="2B3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42046" y="499038"/>
              <a:ext cx="192647" cy="192647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0" scaled="1"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66700" sx="101000" sy="101000" algn="ctr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  <a:cs typeface="+mn-cs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38369" y="1377737"/>
            <a:ext cx="46654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2000" b="1" dirty="0"/>
              <a:t>爬取</a:t>
            </a:r>
            <a:r>
              <a:rPr kumimoji="1" lang="en-US" altLang="zh-CN" sz="2000" b="1" dirty="0"/>
              <a:t>b</a:t>
            </a:r>
            <a:r>
              <a:rPr kumimoji="1" lang="zh-CN" altLang="en-US" sz="2000" b="1" dirty="0"/>
              <a:t>站华语乐坛年度总结合集的弹幕和评论</a:t>
            </a:r>
            <a:endParaRPr kumimoji="1" lang="en-US" altLang="zh-CN" sz="2000" b="1" dirty="0"/>
          </a:p>
          <a:p>
            <a:pPr lvl="1"/>
            <a:r>
              <a:rPr kumimoji="1" lang="en-US" altLang="zh-CN" sz="2000" b="1" dirty="0"/>
              <a:t>——b</a:t>
            </a:r>
            <a:r>
              <a:rPr kumimoji="1" lang="zh-CN" altLang="en-US" sz="2000" b="1" dirty="0"/>
              <a:t>站</a:t>
            </a:r>
            <a:r>
              <a:rPr kumimoji="1" lang="en-US" altLang="zh-CN" sz="2000" b="1" dirty="0"/>
              <a:t>up</a:t>
            </a:r>
            <a:r>
              <a:rPr kumimoji="1" lang="zh-CN" altLang="en-US" sz="2000" b="1" dirty="0"/>
              <a:t>主“耳朵听了能怀孕”的历年华语乐坛经典回顾合集</a:t>
            </a:r>
            <a:endParaRPr kumimoji="1" lang="en-US" altLang="zh-CN" sz="2000" b="1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000" b="1" dirty="0"/>
              <a:t>分词、停用词处理（</a:t>
            </a:r>
            <a:r>
              <a:rPr kumimoji="1" lang="en-US" altLang="zh-CN" sz="2000" b="1" dirty="0" err="1"/>
              <a:t>jieba</a:t>
            </a:r>
            <a:r>
              <a:rPr kumimoji="1" lang="zh-CN" altLang="en-US" sz="2000" b="1" dirty="0"/>
              <a:t>，</a:t>
            </a:r>
            <a:r>
              <a:rPr kumimoji="1" lang="en-US" altLang="zh-CN" sz="2000" b="1" dirty="0" err="1"/>
              <a:t>stopwords</a:t>
            </a:r>
            <a:r>
              <a:rPr kumimoji="1" lang="zh-CN" altLang="en-US" sz="2000" b="1" dirty="0"/>
              <a:t>）</a:t>
            </a:r>
            <a:endParaRPr kumimoji="1" lang="en-US" altLang="zh-CN" sz="2000" b="1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000" b="1" dirty="0"/>
              <a:t>情感分析（</a:t>
            </a:r>
            <a:r>
              <a:rPr kumimoji="1" lang="en-US" altLang="zh-CN" sz="2000" b="1" dirty="0" err="1"/>
              <a:t>snownlp</a:t>
            </a:r>
            <a:r>
              <a:rPr kumimoji="1" lang="zh-CN" altLang="en-US" sz="2000" b="1" dirty="0"/>
              <a:t>，</a:t>
            </a:r>
            <a:r>
              <a:rPr kumimoji="1" lang="en-US" altLang="zh-CN" sz="2000" b="1" dirty="0"/>
              <a:t>Bert</a:t>
            </a:r>
            <a:r>
              <a:rPr kumimoji="1" lang="zh-CN" altLang="en-US" sz="2000" b="1" dirty="0"/>
              <a:t>）</a:t>
            </a:r>
            <a:endParaRPr kumimoji="1" lang="en-US" altLang="zh-CN" sz="2000" b="1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000" b="1" dirty="0"/>
              <a:t>关键词分析</a:t>
            </a:r>
            <a:r>
              <a:rPr kumimoji="1" lang="en-US" altLang="zh-CN" sz="2000" b="1" dirty="0"/>
              <a:t> (</a:t>
            </a:r>
            <a:r>
              <a:rPr kumimoji="1" lang="en-US" altLang="zh-CN" sz="2000" b="1" dirty="0" err="1"/>
              <a:t>jieba</a:t>
            </a:r>
            <a:r>
              <a:rPr kumimoji="1" lang="en-US" altLang="zh-CN" sz="2000" b="1" dirty="0"/>
              <a:t>)</a:t>
            </a:r>
            <a:endParaRPr kumimoji="1" lang="en-US" altLang="zh-CN" sz="2000" b="1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000" b="1" dirty="0"/>
              <a:t>词云图分析</a:t>
            </a:r>
            <a:r>
              <a:rPr kumimoji="1" lang="en-US" altLang="zh-CN" sz="2000" b="1" dirty="0"/>
              <a:t> (</a:t>
            </a:r>
            <a:r>
              <a:rPr kumimoji="1" lang="en-US" altLang="zh-CN" sz="2000" b="1" dirty="0" err="1"/>
              <a:t>wordcloud</a:t>
            </a:r>
            <a:r>
              <a:rPr kumimoji="1" lang="en-US" altLang="zh-CN" sz="2000" b="1" dirty="0"/>
              <a:t>)</a:t>
            </a:r>
            <a:endParaRPr kumimoji="1" lang="en-US" altLang="zh-CN" sz="2000" b="1" dirty="0"/>
          </a:p>
          <a:p>
            <a:endParaRPr kumimoji="1"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800" y="2266507"/>
            <a:ext cx="7099301" cy="450110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1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928137" y="2875002"/>
            <a:ext cx="383486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600" b="1" kern="0" dirty="0">
                <a:solidFill>
                  <a:srgbClr val="2B37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研究过程技术分析</a:t>
            </a:r>
            <a:endParaRPr lang="zh-CN" altLang="en-US" sz="6600" b="1" kern="0" dirty="0">
              <a:solidFill>
                <a:srgbClr val="2B37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80918" y="2232684"/>
            <a:ext cx="2363194" cy="2363194"/>
            <a:chOff x="7063604" y="728640"/>
            <a:chExt cx="988399" cy="988399"/>
          </a:xfrm>
        </p:grpSpPr>
        <p:grpSp>
          <p:nvGrpSpPr>
            <p:cNvPr id="6" name="组合 5"/>
            <p:cNvGrpSpPr/>
            <p:nvPr/>
          </p:nvGrpSpPr>
          <p:grpSpPr>
            <a:xfrm>
              <a:off x="7063604" y="728640"/>
              <a:ext cx="988399" cy="988399"/>
              <a:chOff x="7063604" y="728640"/>
              <a:chExt cx="988399" cy="988399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7063604" y="728640"/>
                <a:ext cx="988399" cy="98839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  <a:cs typeface="+mn-cs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7210818" y="875854"/>
                <a:ext cx="693971" cy="693971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0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7358718" y="900743"/>
              <a:ext cx="455574" cy="656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64475" y="369715"/>
            <a:ext cx="2813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3.1.1 </a:t>
            </a:r>
            <a:r>
              <a:rPr lang="zh-CN" altLang="en-US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爬取弹幕数据</a:t>
            </a:r>
            <a:endParaRPr lang="zh-CN" altLang="en-US" sz="2400" dirty="0">
              <a:solidFill>
                <a:srgbClr val="2128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42046" y="217405"/>
            <a:ext cx="522429" cy="594095"/>
            <a:chOff x="242046" y="217405"/>
            <a:chExt cx="522429" cy="594095"/>
          </a:xfrm>
        </p:grpSpPr>
        <p:grpSp>
          <p:nvGrpSpPr>
            <p:cNvPr id="14" name="组合 13"/>
            <p:cNvGrpSpPr/>
            <p:nvPr/>
          </p:nvGrpSpPr>
          <p:grpSpPr>
            <a:xfrm>
              <a:off x="342572" y="389597"/>
              <a:ext cx="421903" cy="421903"/>
              <a:chOff x="3682595" y="2150968"/>
              <a:chExt cx="873759" cy="873759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3682595" y="2150968"/>
                <a:ext cx="873759" cy="87375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  <a:cs typeface="+mn-cs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812734" y="2281107"/>
                <a:ext cx="613480" cy="613480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342572" y="217405"/>
              <a:ext cx="172192" cy="172192"/>
            </a:xfrm>
            <a:prstGeom prst="ellipse">
              <a:avLst/>
            </a:prstGeom>
            <a:solidFill>
              <a:srgbClr val="2B3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42046" y="499038"/>
              <a:ext cx="192647" cy="192647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0" scaled="1"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66700" sx="101000" sy="101000" algn="ctr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65300"/>
            <a:ext cx="7331104" cy="5092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864" y="-25400"/>
            <a:ext cx="6404136" cy="406102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39790" y="4580985"/>
            <a:ext cx="305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API</a:t>
            </a:r>
            <a:r>
              <a:rPr kumimoji="1" lang="zh-CN" altLang="en-US" b="1" dirty="0"/>
              <a:t>方式</a:t>
            </a:r>
            <a:r>
              <a:rPr kumimoji="1" lang="en-US" altLang="zh-CN" b="1" dirty="0"/>
              <a:t>——</a:t>
            </a:r>
            <a:r>
              <a:rPr kumimoji="1" lang="en-US" altLang="zh-CN" b="1" dirty="0" err="1"/>
              <a:t>cid</a:t>
            </a:r>
            <a:r>
              <a:rPr kumimoji="1" lang="zh-CN" altLang="en-US" b="1" dirty="0"/>
              <a:t>，</a:t>
            </a:r>
            <a:r>
              <a:rPr kumimoji="1" lang="en-US" altLang="zh-CN" b="1" dirty="0" err="1"/>
              <a:t>bv</a:t>
            </a:r>
            <a:endParaRPr kumimoji="1" lang="en-US" altLang="zh-CN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7635447" y="5274847"/>
            <a:ext cx="4252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2B3763"/>
                </a:solidFill>
              </a:rPr>
              <a:t>对于一整个合集</a:t>
            </a:r>
            <a:r>
              <a:rPr kumimoji="1" lang="en-US" altLang="zh-CN" sz="2400" b="1" dirty="0">
                <a:solidFill>
                  <a:srgbClr val="2B3763"/>
                </a:solidFill>
              </a:rPr>
              <a:t>30+</a:t>
            </a:r>
            <a:r>
              <a:rPr kumimoji="1" lang="zh-CN" altLang="en-US" sz="2400" b="1" dirty="0">
                <a:solidFill>
                  <a:srgbClr val="2B3763"/>
                </a:solidFill>
              </a:rPr>
              <a:t>视频，如何实现自动化爬取所有视频？</a:t>
            </a:r>
            <a:endParaRPr kumimoji="1" lang="en-US" altLang="zh-CN" sz="2400" b="1" dirty="0">
              <a:solidFill>
                <a:srgbClr val="2B3763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64475" y="369715"/>
            <a:ext cx="2813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3.1.1 </a:t>
            </a:r>
            <a:r>
              <a:rPr lang="zh-CN" altLang="en-US" sz="2400" dirty="0">
                <a:solidFill>
                  <a:srgbClr val="2128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爬取弹幕数据</a:t>
            </a:r>
            <a:endParaRPr lang="zh-CN" altLang="en-US" sz="2400" dirty="0">
              <a:solidFill>
                <a:srgbClr val="2128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42046" y="217405"/>
            <a:ext cx="522429" cy="594095"/>
            <a:chOff x="242046" y="217405"/>
            <a:chExt cx="522429" cy="594095"/>
          </a:xfrm>
        </p:grpSpPr>
        <p:grpSp>
          <p:nvGrpSpPr>
            <p:cNvPr id="14" name="组合 13"/>
            <p:cNvGrpSpPr/>
            <p:nvPr/>
          </p:nvGrpSpPr>
          <p:grpSpPr>
            <a:xfrm>
              <a:off x="342572" y="389597"/>
              <a:ext cx="421903" cy="421903"/>
              <a:chOff x="3682595" y="2150968"/>
              <a:chExt cx="873759" cy="873759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3682595" y="2150968"/>
                <a:ext cx="873759" cy="87375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0" scaled="1"/>
              </a:gradFill>
              <a:ln w="12700" cap="flat" cmpd="sng" algn="ctr">
                <a:gradFill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66700" sx="101000" sy="101000" algn="ctr" rotWithShape="0">
                  <a:prstClr val="black">
                    <a:alpha val="9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  <a:cs typeface="+mn-cs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812734" y="2281107"/>
                <a:ext cx="613480" cy="613480"/>
              </a:xfrm>
              <a:prstGeom prst="ellipse">
                <a:avLst/>
              </a:prstGeom>
              <a:solidFill>
                <a:srgbClr val="2B37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342572" y="217405"/>
              <a:ext cx="172192" cy="172192"/>
            </a:xfrm>
            <a:prstGeom prst="ellipse">
              <a:avLst/>
            </a:prstGeom>
            <a:solidFill>
              <a:srgbClr val="2B3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42046" y="499038"/>
              <a:ext cx="192647" cy="192647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0" scaled="1"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66700" sx="101000" sy="101000" algn="ctr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096000" y="4947883"/>
            <a:ext cx="542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视频上下文信息</a:t>
            </a:r>
            <a:endParaRPr kumimoji="1" lang="en-US" altLang="zh-CN" b="1" dirty="0"/>
          </a:p>
          <a:p>
            <a:pPr lvl="1"/>
            <a:r>
              <a:rPr kumimoji="1" lang="en-US" altLang="zh-CN" b="1" dirty="0"/>
              <a:t>——</a:t>
            </a:r>
            <a:r>
              <a:rPr kumimoji="1" lang="zh-CN" altLang="en-US" b="1" dirty="0"/>
              <a:t>一个视频抓取整个合集的关键信息</a:t>
            </a:r>
            <a:endParaRPr kumimoji="1" lang="en-US" altLang="zh-CN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95" y="1790428"/>
            <a:ext cx="4953694" cy="506757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899" y="255504"/>
            <a:ext cx="7251700" cy="3541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GENSWF_ADVANCE_TIME" val="0.00"/>
  <p:tag name="ISPRING_SLIDE_INDENT_LEVEL" val="0"/>
  <p:tag name="ISPRING_CUSTOM_TIMING_USED" val="0"/>
  <p:tag name="ISPRING_PLAYER_PLAYLIST_ID" val="fc44c98e9fb55df0de39baf58361d1373052d439"/>
</p:tagLst>
</file>

<file path=ppt/tags/tag10.xml><?xml version="1.0" encoding="utf-8"?>
<p:tagLst xmlns:p="http://schemas.openxmlformats.org/presentationml/2006/main">
  <p:tag name="GENSWF_ADVANCE_TIME" val="0.00"/>
  <p:tag name="ISPRING_SLIDE_INDENT_LEVEL" val="0"/>
  <p:tag name="ISPRING_CUSTOM_TIMING_USED" val="0"/>
  <p:tag name="ISPRING_PLAYER_PLAYLIST_ID" val="fc44c98e9fb55df0de39baf58361d1373052d439"/>
</p:tagLst>
</file>

<file path=ppt/tags/tag11.xml><?xml version="1.0" encoding="utf-8"?>
<p:tagLst xmlns:p="http://schemas.openxmlformats.org/presentationml/2006/main">
  <p:tag name="GENSWF_ADVANCE_TIME" val="0.00"/>
  <p:tag name="ISPRING_SLIDE_INDENT_LEVEL" val="0"/>
  <p:tag name="ISPRING_CUSTOM_TIMING_USED" val="0"/>
  <p:tag name="ISPRING_PLAYER_PLAYLIST_ID" val="fc44c98e9fb55df0de39baf58361d1373052d439"/>
</p:tagLst>
</file>

<file path=ppt/tags/tag12.xml><?xml version="1.0" encoding="utf-8"?>
<p:tagLst xmlns:p="http://schemas.openxmlformats.org/presentationml/2006/main">
  <p:tag name="GENSWF_ADVANCE_TIME" val="0.00"/>
  <p:tag name="ISPRING_SLIDE_INDENT_LEVEL" val="0"/>
  <p:tag name="ISPRING_CUSTOM_TIMING_USED" val="0"/>
  <p:tag name="ISPRING_PLAYER_PLAYLIST_ID" val="fc44c98e9fb55df0de39baf58361d1373052d439"/>
</p:tagLst>
</file>

<file path=ppt/tags/tag13.xml><?xml version="1.0" encoding="utf-8"?>
<p:tagLst xmlns:p="http://schemas.openxmlformats.org/presentationml/2006/main">
  <p:tag name="GENSWF_ADVANCE_TIME" val="0.00"/>
  <p:tag name="ISPRING_SLIDE_INDENT_LEVEL" val="0"/>
  <p:tag name="ISPRING_CUSTOM_TIMING_USED" val="0"/>
  <p:tag name="ISPRING_PLAYER_PLAYLIST_ID" val="fc44c98e9fb55df0de39baf58361d1373052d439"/>
</p:tagLst>
</file>

<file path=ppt/tags/tag14.xml><?xml version="1.0" encoding="utf-8"?>
<p:tagLst xmlns:p="http://schemas.openxmlformats.org/presentationml/2006/main">
  <p:tag name="GENSWF_ADVANCE_TIME" val="0.00"/>
  <p:tag name="ISPRING_SLIDE_INDENT_LEVEL" val="0"/>
  <p:tag name="ISPRING_CUSTOM_TIMING_USED" val="0"/>
  <p:tag name="ISPRING_PLAYER_PLAYLIST_ID" val="fc44c98e9fb55df0de39baf58361d1373052d439"/>
</p:tagLst>
</file>

<file path=ppt/tags/tag15.xml><?xml version="1.0" encoding="utf-8"?>
<p:tagLst xmlns:p="http://schemas.openxmlformats.org/presentationml/2006/main">
  <p:tag name="GENSWF_ADVANCE_TIME" val="0.00"/>
  <p:tag name="ISPRING_SLIDE_INDENT_LEVEL" val="0"/>
  <p:tag name="ISPRING_CUSTOM_TIMING_USED" val="0"/>
  <p:tag name="ISPRING_PLAYER_PLAYLIST_ID" val="fc44c98e9fb55df0de39baf58361d1373052d439"/>
</p:tagLst>
</file>

<file path=ppt/tags/tag16.xml><?xml version="1.0" encoding="utf-8"?>
<p:tagLst xmlns:p="http://schemas.openxmlformats.org/presentationml/2006/main">
  <p:tag name="GENSWF_ADVANCE_TIME" val="0.00"/>
  <p:tag name="ISPRING_SLIDE_INDENT_LEVEL" val="0"/>
  <p:tag name="ISPRING_CUSTOM_TIMING_USED" val="0"/>
  <p:tag name="ISPRING_PLAYER_PLAYLIST_ID" val="fc44c98e9fb55df0de39baf58361d1373052d439"/>
</p:tagLst>
</file>

<file path=ppt/tags/tag17.xml><?xml version="1.0" encoding="utf-8"?>
<p:tagLst xmlns:p="http://schemas.openxmlformats.org/presentationml/2006/main">
  <p:tag name="ISPRING_UUID" val="{85A6F335-E60A-49D4-AF6D-E5963CE9C048}"/>
  <p:tag name="ISPRING_RESOURCE_FOLDER" val="C:\Users\Administrator\Desktop\微粒体PPT\"/>
  <p:tag name="ISPRING_PRESENTATION_PATH" val="C:\Users\Administrator\Desktop\微粒体PPT.pptx"/>
  <p:tag name="ISPRING_PROJECT_FOLDER_UPDATED" val="1"/>
  <p:tag name="ISPRING_SCREEN_RECS_UPDATED" val="C:\Users\Administrator\Desktop\微粒体PPT"/>
  <p:tag name="ISPRING_ULTRA_SCORM_COURSE_ID" val="70333402-7279-4AEE-8E17-49E32EE35F83"/>
  <p:tag name="ISPRING_SCORM_RATE_SLIDES" val="1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Fp1bkk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adW5Jv6YZjj0EAAA0EwAAJwAAAHVuaXZlcnNhbC9mbGFzaF9wdWJsaXNoaW5nX3NldHRpbmdzLnhtbNVYX3MaNxB/51NorpPHgJ3areMBPNg+xkwwULjUyRMj7hZOtU66SjoIeeqn6QfrJ+kKGXzYji3ckmmHYeBWu7/9L62ufvYl42QOSjMpGsFh9SAgIGKZMDFrBB+j9tuTgGhDRUK5FNAIhAzIWbNSz4sJZzodgTHIqgnCCH2am0aQGpOf1mqLxaLKdK7squSFQXxdjWVWyxVoEAZULed0iT9mmYMO7hA8APCbSXEn1qxUCKk7pGuZFBwIS9BywaxTlLc51WlQc2wTGt/OlCxEciG5VETNJo3gh5OW/ax5HNQly0DYmOgmEi3ZnNIkYdYKykfsK5AU2CxFcw8PjgKyYIlJG8G7IwuD7LXHMCtw5zu1MBcSgyDMHX4GhibUUPfoFCqYgsJsgG4aVQCCbtFKnAa+mA3BkZKloBmLI1whNlSN4DIaD8N2OAx7F+H447DrTPWWiDpRN/SSGQzDUdiLwuH4vNPfUeI1WsLrVqe7o8xNeD7qRLtq6rWudxUZXPV7fjJXnwfhsNvpfRhH/X436gzupVapLyW5XtuulzrWlSzUVlWs22yQSiMfFIcGg23OqZpBJNsMq3hKuYaA/JbD7JeCcmaWtrJxN7gFyFs6h9gMbdk2AluKwT2cA0TTUFmpJ443PfH+aMv7mlNf8uxpQ+vUGBqn2D9mXf5lypprKsVW5dtnMpE82bgE2QSSHs2gtCuMbploI+dhQKaYCI7OthSjPCDMoPPxRlgXE22YWe0+7TInQSzcJoFcjx4FI06pQhd1mX4Xd9v6cTMUCblUdIFbm4uHI3+LfQDCh+0KY89t/EH5sIeK6h04SYtzH+bhuhJ9mK+pugVFIim5F/9gXSukI6bSy/aMMi+7b2CimQEf1nPmpfpGFjwhS1kQzm6BGEnQ+iLDfymQ8klApkpmKyoeVoZozrCu5gwWkJz5KPqMKrICJfFkzDkYp+H3gn0lE5hKhbhA51hsSGfa4Vd3As6p1vegdG3jm1G3cxmOO73L8NMb6yBN5hTPpt3Asa0hy81e8OmSCGnWchiOmBZYyzYpCUtWaz6+VV+fBs2ygrs0/9vJKEHvMSX70bJLYl60wFttSuerRrTNtYLGFmSYEoeJCzEeCkwU4AsYU0Gk4EtCY9zytG3rOZOFRoprYAetX2+hkydMrJ5meIChRpWA8oI8OHz349HxTz+fvD+t1v7648+3zwrdjSUDTq06N5dcPDsDeks+mDdfkPvmBOktt6ulz0yT3pJPzJTesg8nS2/BR/PlC5LPTJmb+ezxAFOv2cHq6TlrNRD+F8csDNKvPk3SCz9FXv0Zjrzg+j5c/Q+e05SdGAalacHLBDxhZm7HxDOGswwnm+S77Rf7qepXVOY/ugG4st5PZfqG+Tt34//GZfe0uQxv3X43N8rttyx2JWOCZRgIe6RuXs00j48O8D795FKlgmjbb7qalb8BUEsDBBQAAgAIAFp1bknYxnWJuAIAAE8KAAAhAAAAdW5pdmVyc2FsL2ZsYXNoX3NraW5fc2V0dGluZ3MueG1slVZtb9owEP6+X4HYd9K90kkpEqVMqtSt1Vr1u5MciYVjR7ZDx7+fz7EbGwhkWJXw3fOcz+fnjqZqS/niw2SS5oIJ+QxaU14qtHjbhBY306zVWvBZLrgGrmdcyJqw6eLjT/tJE4u8xBI7kGM5G5JDf8zcfsZQ3Bnf5riGCLmoG8L3D6IUs4zk21KKlhcXU6v2DUhG+dYgr37MV+vBAxhV+l5DHeW0vsY1jtJIUAowpe9rXBdZjGTA/ElX9jOS0x91/vYHtB1VVFva8hOuIVpDSoiLfL3ENYznJnr8KnNc5wka/moD/fIZ1yCUkT3IOPjdV1yDDNG0zf9opJGixILGnPOP+M5hghSm/TCrK1wXCXghPOjiK7jy2LveBSD3Nez7FNtVCvaEdT0YCPjoGYOFli2kid91PlWJt8dWm/6AxYYwZQChqQc9maSfSKt8mNjW4/7AG+VFAHKGHvEqWFvDqss3AMb2Hr9a3dpREeb3bgsSlLBzxiDD3tgjf5uyHiEDY498ZrSAR872R/BDT8fxT3xL3GOer77xAidm6+vld96LJz1g46rgaGfwmFoUsFCYzgutAV8tTaytSyk5yinlZEdLoqngvxCX7e1lVJocOJzSTusq1VQzOCU3m6MZ0uF72f1lNXa/Cf3duv1EmxF+MyVak7yqzW+Smk4cz/SICTNNTjNwSBo4yHu+ESM5NZFbkC9CsLGncKEhxNprD4FF11hD8DQJSpAmp2ucuiCnis/bOgO5Nm9GwYsmtnW4ipYVM3/6lcIbFDFhwNkxdWXCcULfNRkYnACAyLzyiu02nadumaYMduD7PjDYCw/dLFVGoUNiW+oH2OhQbs4ySo9uTPRCCXGx4wTh1eQl4oETOmLJu8Cx5jXJlL1Z1PV+APeRo5HsJxlKLxxidu+UFAU2/uMKGiP+I/kPUEsDBBQAAgAIAFp1bkn9pNYkEAQAAEUSAAAmAAAAdW5pdmVyc2FsL2h0bWxfcHVibGlzaGluZ19zZXR0aW5ncy54bWzNWFFzGjcQfvev0Fwnj+Hs1GkdD+DB5jxmgoHCpU6eGHG3cKp10kXSQchTf01/WH9JVwgw2A4WHjvTYTz4Vrvf7mp3pe+onn3LOZmC0kyKWnBUOQwIiESmTExqwaf48u1JQLShIqVcCqgFQgbkrH5QLcoRZzobgDGoqgnCCH1amFqQGVOchuFsNqswXSi7KnlpEF9XEpmHhQINwoAKC07n+GXmBehgieABgH+5FEuz+sEBIVWHdC3TkgNhKUYumE2K8iuT8yB0WiOa3E6ULEV6IblURE1GteCXk4b9rHQcUpPlIOyW6DoKrdic0jRlNgjKB+w7kAzYJMNojw6PAzJjqclqwbtjC4Pq4UOYBbhLnVqYC4l7IMwSPwdDU2qoe3QOFYxBYTFA140qAUG3ZBuaBr6ZtcCJ0rmgOUtiXCF2p2pBMx72o8uoH3UuouGnftuF6m0Rt+J25GXT60eDqBNH/eF5q7unxXO8RNeNVntPm5vofNCK9/XUaVzva9K76nb8bK6+9KJ+u9X5OIy73Xbc6t1ZLUq/UeRquN0vVewrWaqtrlhNWS+TRt5rDg0Gp5xTNYFYXjLs4jHlGgLyVwGTP0rKmZnbzsbD4BagaOgCEtO3bVsLbCsGd3AOEENDZxsz8X49Ex+Ot7IPnfuNzB4PtEqNoUmG82NW7b8pWWmNpdjqfPtMRpKn65TGuNMcs2koRnlAmMHskvWqsXtgLhnHGljbo8pYmAfpJRlVGLTelC930g5zUo9ESpqKzvCschk68Y/UeyB81K5wN7ndUVA+6pGieg9N0uDcR7m/6i0f5WuqbkGRWErupd9bVZ+0xFh6xZ5T5hX3DYw0M+Cjes68XN/IkqdkLkvC2S0QIwlGX+b4XwZk82wnYyXzhZRTbYjmLAUyZTCD9MzH0Rd0kZdoiVddwcE4D19L9p2MYCwV4gKdYrOhnGmHX9kLuKBa34HSVYxvBu1WMxq2Os3o8xubIE2nFG+b/cBxUCEvzKvg0zkR0qzscDsSWmIv26KkLF2s+eRWeX4ZNMtL7sr80sXYgH7FkryOl30K82QE3m4zOl0Moh2uBTSOIMOSOExcSPBQZ6IEX8CECiIFnxOa4JGn7VhPmSw1StwAO2j9/AidPWFi8TRBnooeVQrKC/Lw6N2vx+9/+/3kw2kl/Pfvf97uNFoSjR6n1p1jGhc7WZ235T0G+YTdDzmht92+ke7gh96Wj7BEb9v7XNHb8AFjfMJyB29cM66HBKYaWrrzOHNaULyfQ5ww7T992r4TfY69Ji4aeMF1fbS6Hz35keUAvY373ysEvDMm7gzEW4OzHLlK+tNOgNfp02f02m6W7jrxhXrNd+NeemL+v0m4p/VL5dZb5PrNbPvXigOUb//0Uz/4D1BLAwQUAAIACABadW5JWa6DGqEBAAAsBgAAHwAAAHVuaXZlcnNhbC9odG1sX3NraW5fc2V0dGluZ3MuanONlE1vwjAMhu/8iiq7Toh9wnZDg0lIHCaN27RDKKZUpHGUhA6G+O+rw1fTpoP40rx9+jp25WxbUbFYzKLXaOue3f7D3zsNSLN6Bbe+Lhr0jHRmRDqDSZqBSCWwCpIfPz3JuzMRMmbSmU43n2RrSn4M6c2cC1PGVcBCBzQT0PKA9hPQ1qHEv15lh6r2FZXaPF1Zi7Ido7QgbVuizrhj2M27W+UCKzDmoC+gcx6DZ9p1q4k8Oz51KcpcjJnicjPGBNtTHi8TjSs5a8q/2CjQxQ9f7oHOS/dt6NmJ1NiRhayaeNijaCaVBmPgkPd5SBGEBZ+CKPl23PoH9YzrBVXoPDWpPdL9O4oyrXgCtS71+hQ+JguvWje7FHXOwtruiYd7Co8QfAO6ZjV4pPBAVCt1xQ9UGhPqSA2t9/yECuSzVCaH1B2KIEeHJdum7p0LdccfMG+EsDJCi8BEZk0XxxVTb4ODaypZx6GZFyExlBcDmgp9nJ9E7zS2eo3Q/iti3FoeL7LidihuRuo4mOIZ9EjOkYSM6yXoCaIo6vm+dHL/ct61dn9QSwMEFAACAAgAWnVuST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WnVuSQzStqxuAAAAbgAAABwAAAB1bml2ZXJzYWwvbG9jYWxfc2V0dGluZ3MueG1ss7GvyM1RKEstKs7Mz7NVMtQzUFJIzUvOT8nMS7dVCg1x07VQUiguScxLSczJz0u1VcrLV1Kwt+OyyclPTswJTi0pASosVijISaxMLQpJzQUySlL9EnOBKp+2rnjZvEJBV+HJ/nXPpuxU0rfjAg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WnVuSTXb2a1oAQAA8wIAACkAAAB1bml2ZXJzYWwvc2tpbl9jdXN0b21pemF0aW9uX3NldHRpbmdzLnhtbI1S22obMRB9z1eI/IAljW4LW4OuxZCHQhPyvPWqYYmjLSuFhKKPrzatcdy6tJqnmXPmDDM6fX6ckn3OZX6avg9lmtPnWMqUHvL2CqF+Px/m5dMScyx5c6rcT2mcX3bp67zWWjWXIY3DMtoVzVuMwttDSmrlVMuYYRRJ5qlXyHluG9aB68A2zFFi+81vEj91l7iPqVxW7Tdn6J8Nu5TjUnZpjK9bOGe/h843+LgM49R4eSvYGvU4tTq2BmKES+4r1QAgkOWOOFyl7KQmyGPGMVSjKFBAhHPSiUok5dCy0ImmwnwnEJOMUVepp60baW0ctVVCR4hu07zqbA3BSIwRIQSYq1xAMBg1NjQNDWo9IDgwIKo2mihAwQYTWPXOC8uRol5gXJkxgPHpuKft3p/rVP3vdY7n/IfgxS+4iK7e2lwwV79/XpZGvo1P3w5DiejLkONu/HAd7m5urn958s2/R8Zq1LbxX339A1BLAwQUAAIACABbdW5JEqq4V0YWAAAKLgAAFwAAAHVuaXZlcnNhbC91bml2ZXJzYWwucG5n7Vr7X9Jn36ds022ma92bmiiWTds0DVweUmFOp3XncuugYR5mgGSaiuYBBem2dVp4KEskTWu7557NU6ipKGJNAwyUlVNTRCpOS1RSAkQEni+2ve49r2ev5/kH/IHXl+t6X4f353O9r+vzub5w6csDERvf3vI2CATauG9v2EEQaAMaBLK4bfUmUHNHkx0JPNZlH4z4DNQ8DH4BFDZgQ74IAYFoZe+sJL0BlN/K3IvMBoHeO23+rJtOhuSDQDvr9oWFHM5PmBPGX27CPGMvGG4Q1jFBURa231W89NxW9vHeHR+HBVq9Y/1T+SvOjn//l8UVF9uHnu9ab7LeFgzdcHt2B+SxTJQxs0iaE6QONVKRik6tM8KPUHV3Xq7+pFAooo9P+h2of9ZviwjCmwzaqOlCZe8hJUNlA/ABUXYt/zN2/w1uEOEfaBju7i5zXQxFAzs/4qK6bwnxxG4AKp5mPv76wFlen8mglFqbW4ATYnkbIUfWA19/33eZvjDfo/RyN5cy81OgftGbzW38nUNkvtdM7yl08rrEA+Jl1ZIFCBRHKuad4qzTuVezIcC4y4F7y/GvHkVkLM628ffcYhSz1umURdqeMryiqbNSlWBpRyd6M5eev1hp6dVMZi3TdjubGAfqipZfSNvJot1zQUjlbWXnLHdFj8mdMIBbS4+p/YFZ6tIs34LlCXPGBy1sg14+Cnls0IpIWSKi9mbsEH9ii6VEpJ/WHuhH/hJaBFf/duhHcUKRTipd6fylIgqOv3NWOtVBHFOzHDNqhguFZyMT2mglh+m1CxTiXPJEqFIPRs/T5bUjRMfxli3oUlofYKve/2j5hPNvknvzgHODg5/UsbOZ0eUTb14YqAorx081tWeETbCZiodBlw41pOxscqkYl/uekCxfdFYtEZ0CM8n2bTdyHYoB12Y2gHdywmyWWPcP/cIT5omIezIktzJ4lBQ6vH7I8lJU0MJAhNgV+5wMVGTkrYwGUbKfal7229YNV8wlT/k/AYtZrRRhJ4p+JMRt3AdOYVN9ECvPbKPYH97BxHnZUuGVQ+3QjCJZZAV0p3aCMeX/jjt3O6ikLVuWooKhEPxYfm6iT5FvizuFpOMmFrXXppkgpiU2Oz1RNgRD9T6yijaTH/NlkMeHguAtPy2s8BVoBqu1jOrdoqIxV8D6WraHqoz9kapUPZC/s2msYsGDmpFGqmxbjFaUEkkXeAoOs7E2AvDZhaxrZZ6f26Rn7fK1Kd68W2axFDCGnvQ/swVC5YQcrBySQhPrh7ZieBQutOMmNyDTUZUcPJHbXEbkaMLz6TxmCb7s9vvoxfiP6Bnnw77FHYuo4dw/XS/tcI/cHocuKEperqrk6qgppOWRugMt8qzKOr7/YDutllZC5rbPRtWX4NnL2fg6NZnopOLJcqRZ6akaP657K1pArcTLzuoiuQxxLja2w68eEurBQTuqUj9BqAj8JUYRzIuiKrDnSuHDrahYL/enZIOTYshwTcrqZqtptQsFPNSdWL5Xg0tFDr9lrhHVGCjgd/P1TldzyCJLWslBs+m5v7pUnK0Cz4YZPw62+ZUdEmdDOA/NqJd/usMSIXZJ4YQcllWzpQXHo7zKckpTqCRwPoaIYnKyBDmYCe68AHq3mBddzPZv+/BRUqnrWx9Qay2mtlrSXKPROvC7ZWwC5xW5jsItYNvJk51Q07RaXDDFxwRXULU5mIRxQkBt4Ty9bNt+VhnxoTRg/QOrEFVXaOqbVEY62+EjHVVexMpADVi5X8H4pMcNp57gURRIbAJClb215QEZori4UHj8bm18a6LApQLnyrK+hEBqmX2h4b8NrgjkwPFxDwqWuu4PeHnDtAVu05X1tP36i4CXTpY48Rkvy8+zv3bIInp2CueDSDIqRZgA8erJEKjBBz04vK+OpzruD3/F6UIeD693l2y/ge51vYYmyAaRbgJp1steYThap1t8wublXVGnDSkmpzWeEHrNAipeJd0qlhGDzieX7+PYt4yu8AzUBbGuTl7w/EF+iWT3NS7VNyEQdfOKAsknJCPRE5v8sFSs2QKeJqcGJ9Cn8vx4I1nBI9kBAiducmKr0oFCFIY7g0BnQvdM5nEk95JXMHss8VSsjQM9qNIBwe5aoKj2ghy4YWMBrFOdgRDCKduprC/phv34evktBUzvKws+L4ByyD5oGT6rbvuAhFdJayZzxTfV8qxtQxd9QysH2y9voF5uxqYmjGs6lG/DkCZNICrrPC936vbus7yumvGQbWHN2BWrD1QT26/oA1VlOpY0qdFvMdZBq5pRU+T76lvG2riaHCekVrPAV9aRBdq8vRrUbKrGQ4U2yaWAxGxenAhxs/RzQBgf1pzt1d07Af+U+y8+4Y6vsRs+BrXpyLp1Dc/uaC3FZfrWzwEMIuqxTBwRfCYhWcRSo7qczkbaDLTxukzvJWW5Ra7//JfP60uUxQ6q5FpenQ4WVS/FNis3o1lUXwqSP0YolHNpHpyw59x8GyzivR9YDPZjGxieKcfDP0OxylwqUlSprpS2tHktsJlRsWnjgWMV+tNFBmAQuTGhCUs5Uj7RXBjHhycbkNr8SHYuG15qGDoF0fuMQYsQ5nDTH1IcaXOVdf9XT8uAgB1caSQEYnkxIAsda1PEateBdln2B3y5ZYT1r9Gj6ZHcxYnpqlo1XxVuI2EVwExP5MCOoX1iw8kWkbtoVwW9wa4YAumfxayLHwLbtywFOi/Ye89evNmflRsjqIK0bYoN/53OKeiQCXp655BFsxksvuKhOqyKJlR1ZFuVsElFQ7LdlQrXcPRK/kbJYr5Rftc3YWSiL9LxPqZqvNrlqsL1xE31sqAZSxlV7MltChxedoIpM8aCZYMrqj3mpZlzCTnffxJcnq1f/LuYuBmdHmrDQUwEGYHG43Uu2Y5ZnxoHZQuWIFCXcYMDUHkGFmJOOG5Flq8DHjs2o83x9uHfQT0LDz1aaszwr64c8+PaWzDzA2MONqBPqS7A/KAv3dagNWgNWoPWoDVoDVqD1qA1aA1ag9agNWgNWoPWoDVoDVqD1qA16O+gXPHNvOkA8xvnWxH/7zvp/+t19eFyvH6uM6oWL6NWsJ0LZyW3Lzjv0S1S+giCwSKMqbVuQjQ6Z+4XeqOMEsP+Oe/bWdLKLBbR8ys0x/wLpW60W/mPCRPK99w7llQ/EUElSU3UT2ZhM2ImRLPaGQ3Q9d5WhnFZ0Tm3752YK6iZqY7RU7WY2sAmu1nXshfwTtN3XmB0bcHMT1Kb6flWUYMg+0gUwvDqp9H2Jkvn/KeSu+MJ+idL8jqSUfIoAhKsHtgcRUjbw1Ytcr1Jp0UI/Wyb3xfVEArPL6paCnVU9arHjvl94SjWEuPygiNsaCUqWeHSswt8xs2Y3aYfnr5r2huv8fTXrwPdg0q2nwlltPTEG36PQMROzyNlyJ2FThJa8KtLznY2sLyTcw+LWtL5RyT3NM0983uCOfFfiLqVTD3c1wvqLs5+CdFOZfNf8OcI4Ih5/TdVU3KtiGSK+MrtESroA5yyVztPTkF6IdrSZI4ji4y9Ek47Dp+Qi1GDAwZ8h294d+5W8LMDRuRSG+kT7BhGqF/JaoeAQOBQo4uG41rmKaqOd28QwI/tzL4pgcIlEIQ3GB0dmPPjUWEt9+G6NBuyyseyqwGfHFCV6OQpJ1/UufgrJrHEuPh5bUC6ZLY8rCpuOvzyQGdQNL3moq9z26bTLAIeTvapf89f1oacZ+rnMb855AZHePWUTJ3H6Rp1WdVsle5oSD0uWQjH3p+wBYFKt2I/apmuiPd7zUMooSUINdx30V4phHaU6MxVi2XdrQI7LOeVBDoBz33LTkffiKEHDSfs+8QhZHsSirdZrCt/QgsWfDjOL0jLW50qblj1iqELr6KynSah/DcdWktGO7AaC0Bd3LzLjdNl8RENAsTqXETNbWZUeDn9O1wm44Yv18FK5fC2xyWQ2NO6NEP9pMSlrWQznVGyBSqDsPbEqOrsggBbmrtLiPLADFPzcXVB0Hlg5AZMadLduYmTVNTRU46gM/2D7JhmlZaV1jR/FqhU7IDExwqNl99DN58Ag1vqhzosB9rA32C77UfuFsymY8qRTYgNVENTRzDAyLrhFD+aO7ulaLGizlMuYp8UAIs1nGN8T3B9lLgLaBAv7dMkCC3ttnLiHvn7J3zhuAi9Fq/azpL0BEaLnH7BSVER2Ruq+0LdxGz21eNGGypSBoHoLi0YvBz8xnbXqJ1g2D8s6BkNkQ261wXhpddjDhiBrRi357PGv5BoPN8wUPXaoPxn5+wqlfeb20YNZg43e1893s/VJyV2enLSLhB/jH8wo4kbhYe40TDjJPeasysLmJ/7NZ9SxRxDzS6oc3XQB67d2/MluH27HB+lbbixAn52PMFNQQ2N2MZh8Hy/5Q0XlsYlO+ITEtCJ6UfKdcN5zOzF8T6jmtSiMdn0LY+2VKpqsasOVs1OUqwbFmiTmrS7vNyuWcAlZoINgRrTDXxPrNCubRQ2jqy1iNGJvniD6vHw/pz/r0KMHncliXA4RcFQ4/zpLaort+zXJUfu3+AwkhX90B5B+kl5cTeKqaM5LmwXq1SNT66wibvhgIoas8NqiRpp447TRxrGURK7JyKTUWvqfRx1wLtluFz3wLsIt2enmL98IWOVW3zrzdn950dfxYtRq+W5l3ySUfVJdJNMOG5exjjhEeNlxcqzUx7Yy2Uv8InwKG7hMyXJpIcUZvjzfbiFMlrpqMM4MqZeKs+dxEdrHwA24lu96SWqLloZ3YleK7ii8KDW6r0pcj20dZrML9TjqU3cKbv+I2YNrytNVxeQNwXBJHbPTtZyIqiyZw/sEuNY3wIKFejyBr0lG65AeSMs9UI2ZpUgVNJRslWfGX1mD3+V3xfMQLR6OjWx5/ymDxcTTo+Xax/Im9yVNB8io07IrANjfyx7gtvUoEd1xMqCUFXf7y3dKMOpcP25nFdgR3SVCOE+jLbXspH9SPY2fdesdtAKdu9RU0LZT1Oovd8cHfKZ3dLR5x8jqB1Spd/cnSavJjWvyq0iaeUNFDNj0VaG+Z63SmS6oYXZTRDlbHII337xmyr8lBVMVSgcqMAl66w+cpCp00oQr4awdegJa3xZAL+nZZQIA1RZC5VoSnA9xbwqJqxycG5YL9/0745nKVN9WGEe5YqcNQMPuOxiARbOqP2HCwa9p9uK+3cIUBzvsZXW+PcNq07CYjeilmfkD08KAB0JRvYd0mUfE7cC29csMm7ggOnna0mOFiykB53xNmyhWrQiO71y8R8Ow9++LW68EsAkL7URlfQ/6eDtO3WwEDeWwV8mmr6Aa3Sp+B8czq/0t96A8yDPBjOjhxJPFXbEJvun2o/EIGKiBbVNlchBxHeUEiht0hcEonQW8HO+clis9U1yCT8xCHkOI9q8+dbbtJvYRuxu3qbjNUd8pg+Vfo1r9LkTw61xD01P1ezs9CblC99Hd/T7/ky2up4EFyfnNrpsbtBLPIt5DsYVOaJu5aklwp/4GQ/mNRLNBUE6C4JLk440Yalw5r9TrRt0x1c18qwxKTLREIdc5Zeoc2rf0tf6H0o95xfOtbvak6uubr29DVvFV77BXvrm3ARBw7UK0FExPjXanHVYpNAd8KZ8sNzg3BnYmR1TTs3Appm6AkmHPxqRp5x1UUEESaKUGFp3sMelnfjWomfvJPrrxjqZOYtCZZHWzRa+9HRQDtfSR/DfOPiLzJ6b834Uz0K4OUSPoP43SYiO7WO6l8a/MZHzwdBrOYXaBrevyknmgw4/bR++y57UBcYd1zMD+vFfJdVAr2rLxeJ/CkyXft8WrR007zoYWQAdLuWrrcVMh3G5NFrW8jlnF4k0vGteFGpJDfIDmiE3UEv6DHMZ7okrz+2ivt9f+189QcYl8Y8q9LRnW6zdy8SGcfHSD92Kw7804QowRc317FVV9SP7c5m6PyQmdzBloqu+jyySLecaV49abuE8XV6p7PHa1o+Efu2IPs6wmzZ679eHndNFVhNFhcrW7qjkBsxwRdJUqc6aYm33FkyMYHEY2RcnjQuLR0Pc+CWjxKwPQpJdsfcIUo9EZHjVdV41Jlqx3piqLqgxud/WQaqvM8ZYd36e6l/l4CFueRdV9WOJQvwHKX2Vsm1FfFUhhjSOrjScsgBl7i4L1jxZ7B1nwmret4gOSSZM7egHZL+YsEsxuYX7wN/HrZ+J/RGghnhNbVqu6zX5cniduL2Zg4YK/basAC5Z0Gs4Ow8tjqwFRCgOKuZJpJREuGHHY3CcZoHKJ8gkcoRJNwgxLUXM70IYXkRFIW6w0nVvdBb0xg3MqO2zm0TvYxa3OD7aiuAvr29djbq5g94zNOF/Tlzi0FfJztGq5o6NoHujDINGQDEenNpr5e9BlhjyZIN6Jp6wPpRVph2iM7iMuPUP7BHHH2Ca5svMgQXd16GNgHdfWxDPVkZCOpM8VBL4oHQOksEuyIqEskr02p9xJznZW/mXRg0455Dkq96KoTwWj/bh4lOjprMv+DpX8AI4D/yimEZ1i7ftEt3QtG2D37HeBC8gSyCvwMCPXENnchJQ/UvWv9svFhxrwh41y1XmqZPeSBxrSHGI/sOIyxxim1O0qmnViN7lmQauNnFcOMOsaqqkzycUvPhBSqSVHfsAnX5udI5KNKrqEIaGJfCxg086LF86+PErRirggPdIafB56wbQ/aHoFsrlo73OFw4vL1CfxId+N+Qfv+C5Gt/Br9dfPxneCG2Uxb8O9DIq9q+BPlj92yFzoAeWC0jlej5qH5gBwTtUxJlDdbHD7LmM9126JmbUWZsArXtiv9t+ehiS9LBcEXA9U3TII8Z8jAW8zo80NA8W+uhQn/nouKBaTTwvxMc06L8GPND90PTz6YmyjzcW88LKdejYN6zSO14ver71X4my77zuLavOSHihR89/8kf3AoN6nKK9/7kVrGI0onIxfqPAYolcLV+48kOg4ONPM9tGFdJtW0x7MY7AYLOWwAiVyneRvZCe0uhOEtB/T4E5uQHuBxuo+4z6mVHKsnEZSD5+fxpM6RxR/cDUKVvkZwnz4D+dycF6xLQMhk7KVdXmjBJ1gtHX49SYrgeOjZxsjnYCyOlL+mad++GknUaDkkQqeEnf6CXXAXeZwkUxxJSPv8Ofm7MlLfWzn1v46R9TmO0EwFhalJTX3fZnmooadHePVg41XyZgH87k8mH8kxOKbWULM7mJY+fO8m7GGjVNRxMNMzFRzoSX9zH5yEEGMvmu11OT1KeSvRTxsYLBkfvNAaayM2cR3cKTevChRLnPudKFCD5wewpc2Jd7JXC+xG/a3+BFzSCIHbkgn78eXcBdqg6s63+SQ4bpnQ8lju+4LjhNRhQk+HMGaMbWQmuKLhW3fj8zyg0yyuGfIusA+ROXvyqN3IwCetrP/1ssJca9qlquKNJ7Pz8YIqt4TpfXBuKB21GUKXAWycJMnly9Iaqs/vbCKcwTxR8wA09fPj6ezjAZ9dxLf/41ucQWsZIZsMncu3//ZTpuse4+cnUQNuXNimefcNBLwMrdrVlt0LC/0KE/IsSt3xJCyFycLlTutDP/kfnp88exj+OMJP8AHaJ+IJ/R6RX6jnmEfZ8fCGv+7Ovi/wZQSwMEFAACAAgAW3VuSVhO711MAAAAawAAABsAAAB1bml2ZXJzYWwvdW5pdmVyc2FsLnBuZy54bWyzsa/IzVEoSy0qzszPs1Uy1DNQsrfj5bIpKEoty0wtV6gAigEFIUBJodJWycQIwS3PTCnJAKkwMEAIZqRmpmeU2CpZGJnCBfWBZgIAUEsBAgAAFAACAAgAWnVuSRUOrShkBAAABxEAAB0AAAAAAAAAAQAAAAAAAAAAAHVuaXZlcnNhbC9jb21tb25fbWVzc2FnZXMubG5nUEsBAgAAFAACAAgAWnVuSb+mGY49BAAANBMAACcAAAAAAAAAAQAAAAAAnwQAAHVuaXZlcnNhbC9mbGFzaF9wdWJsaXNoaW5nX3NldHRpbmdzLnhtbFBLAQIAABQAAgAIAFp1bknYxnWJuAIAAE8KAAAhAAAAAAAAAAEAAAAAACEJAAB1bml2ZXJzYWwvZmxhc2hfc2tpbl9zZXR0aW5ncy54bWxQSwECAAAUAAIACABadW5J/aTWJBAEAABFEgAAJgAAAAAAAAABAAAAAAAYDAAAdW5pdmVyc2FsL2h0bWxfcHVibGlzaGluZ19zZXR0aW5ncy54bWxQSwECAAAUAAIACABadW5JWa6DGqEBAAAsBgAAHwAAAAAAAAABAAAAAABsEAAAdW5pdmVyc2FsL2h0bWxfc2tpbl9zZXR0aW5ncy5qc1BLAQIAABQAAgAIAFp1bkk9PC/RwQAAAOUBAAAaAAAAAAAAAAEAAAAAAEoSAAB1bml2ZXJzYWwvaTE4bl9wcmVzZXRzLnhtbFBLAQIAABQAAgAIAFp1bkkM0rasbgAAAG4AAAAcAAAAAAAAAAEAAAAAAEMTAAB1bml2ZXJzYWwvbG9jYWxfc2V0dGluZ3MueG1sUEsBAgAAFAACAAgARJRXRyO0Tvv7AgAAsAgAABQAAAAAAAAAAQAAAAAA6xMAAHVuaXZlcnNhbC9wbGF5ZXIueG1sUEsBAgAAFAACAAgAWnVuSTXb2a1oAQAA8wIAACkAAAAAAAAAAQAAAAAAGBcAAHVuaXZlcnNhbC9za2luX2N1c3RvbWl6YXRpb25fc2V0dGluZ3MueG1sUEsBAgAAFAACAAgAW3VuSRKquFdGFgAACi4AABcAAAAAAAAAAAAAAAAAxxgAAHVuaXZlcnNhbC91bml2ZXJzYWwucG5nUEsBAgAAFAACAAgAW3VuSVhO711MAAAAawAAABsAAAAAAAAAAQAAAAAAQi8AAHVuaXZlcnNhbC91bml2ZXJzYWwucG5nLnhtbFBLBQYAAAAACwALAEkDAADHLwAAAAA="/>
  <p:tag name="ISPRING_PRESENTATION_TITLE" val="微粒体PPT毕业论文答辩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p="http://schemas.openxmlformats.org/presentationml/2006/main">
  <p:tag name="GENSWF_ADVANCE_TIME" val="0.00"/>
  <p:tag name="ISPRING_SLIDE_INDENT_LEVEL" val="0"/>
  <p:tag name="ISPRING_CUSTOM_TIMING_USED" val="0"/>
  <p:tag name="ISPRING_PLAYER_PLAYLIST_ID" val="fc44c98e9fb55df0de39baf58361d1373052d439"/>
</p:tagLst>
</file>

<file path=ppt/tags/tag3.xml><?xml version="1.0" encoding="utf-8"?>
<p:tagLst xmlns:p="http://schemas.openxmlformats.org/presentationml/2006/main">
  <p:tag name="GENSWF_ADVANCE_TIME" val="0.00"/>
  <p:tag name="ISPRING_SLIDE_INDENT_LEVEL" val="0"/>
  <p:tag name="ISPRING_CUSTOM_TIMING_USED" val="0"/>
  <p:tag name="ISPRING_PLAYER_PLAYLIST_ID" val="fc44c98e9fb55df0de39baf58361d1373052d439"/>
</p:tagLst>
</file>

<file path=ppt/tags/tag4.xml><?xml version="1.0" encoding="utf-8"?>
<p:tagLst xmlns:p="http://schemas.openxmlformats.org/presentationml/2006/main">
  <p:tag name="GENSWF_ADVANCE_TIME" val="0.00"/>
  <p:tag name="ISPRING_SLIDE_INDENT_LEVEL" val="0"/>
  <p:tag name="ISPRING_CUSTOM_TIMING_USED" val="0"/>
  <p:tag name="ISPRING_PLAYER_PLAYLIST_ID" val="fc44c98e9fb55df0de39baf58361d1373052d439"/>
</p:tagLst>
</file>

<file path=ppt/tags/tag5.xml><?xml version="1.0" encoding="utf-8"?>
<p:tagLst xmlns:p="http://schemas.openxmlformats.org/presentationml/2006/main">
  <p:tag name="GENSWF_ADVANCE_TIME" val="0.00"/>
  <p:tag name="ISPRING_SLIDE_INDENT_LEVEL" val="0"/>
  <p:tag name="ISPRING_CUSTOM_TIMING_USED" val="0"/>
  <p:tag name="ISPRING_PLAYER_PLAYLIST_ID" val="fc44c98e9fb55df0de39baf58361d1373052d439"/>
</p:tagLst>
</file>

<file path=ppt/tags/tag6.xml><?xml version="1.0" encoding="utf-8"?>
<p:tagLst xmlns:p="http://schemas.openxmlformats.org/presentationml/2006/main">
  <p:tag name="GENSWF_ADVANCE_TIME" val="0.00"/>
  <p:tag name="ISPRING_SLIDE_INDENT_LEVEL" val="0"/>
  <p:tag name="ISPRING_CUSTOM_TIMING_USED" val="0"/>
  <p:tag name="ISPRING_PLAYER_PLAYLIST_ID" val="fc44c98e9fb55df0de39baf58361d1373052d439"/>
</p:tagLst>
</file>

<file path=ppt/tags/tag7.xml><?xml version="1.0" encoding="utf-8"?>
<p:tagLst xmlns:p="http://schemas.openxmlformats.org/presentationml/2006/main">
  <p:tag name="GENSWF_ADVANCE_TIME" val="0.00"/>
  <p:tag name="ISPRING_SLIDE_INDENT_LEVEL" val="0"/>
  <p:tag name="ISPRING_CUSTOM_TIMING_USED" val="0"/>
  <p:tag name="ISPRING_PLAYER_PLAYLIST_ID" val="fc44c98e9fb55df0de39baf58361d1373052d439"/>
</p:tagLst>
</file>

<file path=ppt/tags/tag8.xml><?xml version="1.0" encoding="utf-8"?>
<p:tagLst xmlns:p="http://schemas.openxmlformats.org/presentationml/2006/main">
  <p:tag name="GENSWF_ADVANCE_TIME" val="0.00"/>
  <p:tag name="ISPRING_SLIDE_INDENT_LEVEL" val="0"/>
  <p:tag name="ISPRING_CUSTOM_TIMING_USED" val="0"/>
  <p:tag name="ISPRING_PLAYER_PLAYLIST_ID" val="fc44c98e9fb55df0de39baf58361d1373052d439"/>
</p:tagLst>
</file>

<file path=ppt/tags/tag9.xml><?xml version="1.0" encoding="utf-8"?>
<p:tagLst xmlns:p="http://schemas.openxmlformats.org/presentationml/2006/main">
  <p:tag name="GENSWF_ADVANCE_TIME" val="0.00"/>
  <p:tag name="ISPRING_SLIDE_INDENT_LEVEL" val="0"/>
  <p:tag name="ISPRING_CUSTOM_TIMING_USED" val="0"/>
  <p:tag name="ISPRING_PLAYER_PLAYLIST_ID" val="fc44c98e9fb55df0de39baf58361d1373052d43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1100</Words>
  <Application>WPS Spreadsheets</Application>
  <PresentationFormat>宽屏</PresentationFormat>
  <Paragraphs>222</Paragraphs>
  <Slides>23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迷你简准圆</vt:lpstr>
      <vt:lpstr>微软雅黑</vt:lpstr>
      <vt:lpstr>汉仪旗黑</vt:lpstr>
      <vt:lpstr>方正铁筋隶书简体</vt:lpstr>
      <vt:lpstr>PingFangSC-Regular</vt:lpstr>
      <vt:lpstr>Menlo</vt:lpstr>
      <vt:lpstr>Times New Roman</vt:lpstr>
      <vt:lpstr>Lato Light</vt:lpstr>
      <vt:lpstr>CMMI10</vt:lpstr>
      <vt:lpstr>CMMI7</vt:lpstr>
      <vt:lpstr>URWPalladioL-Roma</vt:lpstr>
      <vt:lpstr>NimbusSanL-ReguItal</vt:lpstr>
      <vt:lpstr>等线</vt:lpstr>
      <vt:lpstr>汉仪中等线KW</vt:lpstr>
      <vt:lpstr>苹方-简</vt:lpstr>
      <vt:lpstr>宋体</vt:lpstr>
      <vt:lpstr>Arial Unicode MS</vt:lpstr>
      <vt:lpstr>等线 Light</vt:lpstr>
      <vt:lpstr>Thonburi</vt:lpstr>
      <vt:lpstr>汉仪书宋二KW</vt:lpstr>
      <vt:lpstr>报隶-简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微粒体PPT毕业论文答辩</dc:title>
  <dc:creator>Administrator</dc:creator>
  <cp:lastModifiedBy>陈丹纯</cp:lastModifiedBy>
  <cp:revision>344</cp:revision>
  <dcterms:created xsi:type="dcterms:W3CDTF">2025-02-05T10:09:28Z</dcterms:created>
  <dcterms:modified xsi:type="dcterms:W3CDTF">2025-02-05T10:09:28Z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1033-5.5.1.7991</vt:lpwstr>
  </property>
  <property fmtid="{D5CDD505-2E9C-101B-9397-08002B2CF9AE}" pid="3" name="KSOTemplateUUID">
    <vt:lpwstr>v1.0_mb_BZJoMX6+RgHuFJCuEVXMVg==</vt:lpwstr>
  </property>
  <property fmtid="{D5CDD505-2E9C-101B-9397-08002B2CF9AE}" pid="4" name="ICV">
    <vt:lpwstr>C753D65A2306D836D738A367930CBF43_42</vt:lpwstr>
  </property>
</Properties>
</file>